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69" r:id="rId15"/>
    <p:sldId id="272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DB9D45-DAAA-4C9D-8C66-03D66BD01B4A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41228-B7A1-455B-83BC-AA249E2296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41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9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610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227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277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638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932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667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554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64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4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427CC-C0D2-45D1-9409-2E40067798DB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18212-A07A-41E0-8F4A-2B2CD975EA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175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855" y="0"/>
            <a:ext cx="10515600" cy="680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4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0979" y="677917"/>
            <a:ext cx="1024758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As your new School Council we are going to tell you what British Values are, why they are important and how they can help us all.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We are also going to share some ways we can promote British Values in our daily lives.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99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4497" y="945931"/>
            <a:ext cx="10625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are British Values?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89"/>
          <a:stretch/>
        </p:blipFill>
        <p:spPr>
          <a:xfrm>
            <a:off x="504497" y="1916809"/>
            <a:ext cx="3963912" cy="36557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7373" y="3924628"/>
            <a:ext cx="6900475" cy="175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47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042" y="2270234"/>
            <a:ext cx="1029488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There are four main British Values.</a:t>
            </a:r>
          </a:p>
          <a:p>
            <a:pPr algn="ctr"/>
            <a:endParaRPr lang="en-GB" sz="44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Does anyone know what they are?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96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16" y="583324"/>
            <a:ext cx="5765345" cy="23793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417" y="1772998"/>
            <a:ext cx="2939852" cy="254960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7916" y="3985142"/>
            <a:ext cx="66740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omicSansMS"/>
              </a:rPr>
              <a:t>Britain is a democracy – this means that the people in</a:t>
            </a:r>
          </a:p>
          <a:p>
            <a:r>
              <a:rPr lang="en-GB" sz="2000" b="1" dirty="0">
                <a:latin typeface="ComicSansMS"/>
              </a:rPr>
              <a:t>Britain vote for the people who make the laws and</a:t>
            </a:r>
          </a:p>
          <a:p>
            <a:r>
              <a:rPr lang="en-GB" sz="2000" b="1" dirty="0">
                <a:latin typeface="ComicSansMS"/>
              </a:rPr>
              <a:t>decide how the country is run. If we didn’t have a</a:t>
            </a:r>
          </a:p>
          <a:p>
            <a:r>
              <a:rPr lang="en-GB" sz="2000" b="1" dirty="0">
                <a:latin typeface="ComicSansMS"/>
              </a:rPr>
              <a:t>democracy just one person might be able to make all</a:t>
            </a:r>
          </a:p>
          <a:p>
            <a:r>
              <a:rPr lang="en-GB" sz="2000" b="1" dirty="0">
                <a:latin typeface="ComicSansMS"/>
              </a:rPr>
              <a:t>the laws and that would not be fair</a:t>
            </a:r>
            <a:r>
              <a:rPr lang="en-GB" dirty="0">
                <a:latin typeface="ComicSansMS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2356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31" y="297901"/>
            <a:ext cx="5670166" cy="26967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1917" y="1579245"/>
            <a:ext cx="2912414" cy="263356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5875" y="4212811"/>
            <a:ext cx="64428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omicSansMS"/>
              </a:rPr>
              <a:t>In Britain we have a police force who make</a:t>
            </a:r>
          </a:p>
          <a:p>
            <a:r>
              <a:rPr lang="en-GB" sz="2000" b="1" dirty="0">
                <a:latin typeface="ComicSansMS"/>
              </a:rPr>
              <a:t>sure people do not do the wrong thing and</a:t>
            </a:r>
          </a:p>
          <a:p>
            <a:r>
              <a:rPr lang="en-GB" sz="2000" b="1" dirty="0">
                <a:latin typeface="ComicSansMS"/>
              </a:rPr>
              <a:t>break the law – this means that we are safe.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7369106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766" y="607908"/>
            <a:ext cx="5988158" cy="29573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5148" y="1213945"/>
            <a:ext cx="2634597" cy="23513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558" y="4209393"/>
            <a:ext cx="2460325" cy="232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3530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12" y="441434"/>
            <a:ext cx="8690518" cy="14672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565" y="3093708"/>
            <a:ext cx="3094729" cy="256018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9751" y="3865970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>
                <a:latin typeface="ComicSansMS"/>
              </a:rPr>
              <a:t>In Britain as long as we do not choose to</a:t>
            </a:r>
          </a:p>
          <a:p>
            <a:r>
              <a:rPr lang="en-GB" sz="2000" b="1" dirty="0">
                <a:latin typeface="ComicSansMS"/>
              </a:rPr>
              <a:t>break the law we can live as we choose to and</a:t>
            </a:r>
          </a:p>
          <a:p>
            <a:r>
              <a:rPr lang="en-GB" sz="2000" b="1" dirty="0">
                <a:latin typeface="ComicSansMS"/>
              </a:rPr>
              <a:t>have our own opinions about things.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7843176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78372"/>
            <a:ext cx="120133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So how can we promote British Values in school?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188" y="1086258"/>
            <a:ext cx="10458947" cy="671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4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0263" y="236484"/>
            <a:ext cx="1125657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At OLSG we show Democracy by voting for our Pupil Leadership representatives </a:t>
            </a:r>
            <a:r>
              <a:rPr lang="en-GB" sz="2800" dirty="0" err="1" smtClean="0">
                <a:latin typeface="Comic Sans MS" panose="030F0702030302020204" pitchFamily="66" charset="0"/>
              </a:rPr>
              <a:t>e.g</a:t>
            </a:r>
            <a:r>
              <a:rPr lang="en-GB" sz="2800" dirty="0" smtClean="0">
                <a:latin typeface="Comic Sans MS" panose="030F0702030302020204" pitchFamily="66" charset="0"/>
              </a:rPr>
              <a:t> School Council members, Prayer and Liturgy Leaders, Caritas ambassadors and our </a:t>
            </a:r>
            <a:r>
              <a:rPr lang="en-GB" sz="2800" dirty="0" err="1" smtClean="0">
                <a:latin typeface="Comic Sans MS" panose="030F0702030302020204" pitchFamily="66" charset="0"/>
              </a:rPr>
              <a:t>Laudato</a:t>
            </a:r>
            <a:r>
              <a:rPr lang="en-GB" sz="2800" dirty="0" smtClean="0">
                <a:latin typeface="Comic Sans MS" panose="030F0702030302020204" pitchFamily="66" charset="0"/>
              </a:rPr>
              <a:t> Si representatives. We are entitled to have a say on the issues that matter to us – this gives us, the pupils a voice in our school. Our teachers also encourage us to </a:t>
            </a:r>
            <a:r>
              <a:rPr lang="en-GB" sz="2800" dirty="0">
                <a:latin typeface="Comic Sans MS" panose="030F0702030302020204" pitchFamily="66" charset="0"/>
              </a:rPr>
              <a:t>take part </a:t>
            </a:r>
            <a:r>
              <a:rPr lang="en-GB" sz="2800" dirty="0" smtClean="0">
                <a:latin typeface="Comic Sans MS" panose="030F0702030302020204" pitchFamily="66" charset="0"/>
              </a:rPr>
              <a:t>in class discussions and </a:t>
            </a:r>
            <a:r>
              <a:rPr lang="en-GB" sz="2800" dirty="0">
                <a:latin typeface="Comic Sans MS" panose="030F0702030302020204" pitchFamily="66" charset="0"/>
              </a:rPr>
              <a:t>they listen to our views and </a:t>
            </a:r>
            <a:r>
              <a:rPr lang="en-GB" sz="2800" dirty="0" smtClean="0">
                <a:latin typeface="Comic Sans MS" panose="030F0702030302020204" pitchFamily="66" charset="0"/>
              </a:rPr>
              <a:t>ideas.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511" y="3026979"/>
            <a:ext cx="5082438" cy="36323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5677" y="6275540"/>
            <a:ext cx="1816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#Democracy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580765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0262" y="283779"/>
            <a:ext cx="110358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At OLSG we follow the school rules based on our Behaviour Charter to ensure everyone feels safe, respected and happy.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261" y="2617077"/>
            <a:ext cx="11110511" cy="25697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7103" y="6085490"/>
            <a:ext cx="1576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#Rule of law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531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8993" y="252248"/>
            <a:ext cx="103894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By following our Behaviour Charter – Be Safe, Be a learner and Be kind and respectful we are showing mutual respect for everyone, even if we don’t always agree with everything they say and do.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At OLSG we </a:t>
            </a:r>
            <a:r>
              <a:rPr lang="en-GB" sz="2800" dirty="0">
                <a:latin typeface="Comic Sans MS" panose="030F0702030302020204" pitchFamily="66" charset="0"/>
              </a:rPr>
              <a:t>enjoy learning about different faiths </a:t>
            </a:r>
            <a:r>
              <a:rPr lang="en-GB" sz="2800" dirty="0" smtClean="0">
                <a:latin typeface="Comic Sans MS" panose="030F0702030302020204" pitchFamily="66" charset="0"/>
              </a:rPr>
              <a:t>and cultures </a:t>
            </a:r>
            <a:r>
              <a:rPr lang="en-GB" sz="2800" dirty="0">
                <a:latin typeface="Comic Sans MS" panose="030F0702030302020204" pitchFamily="66" charset="0"/>
              </a:rPr>
              <a:t>from around the world. We welcome </a:t>
            </a:r>
            <a:r>
              <a:rPr lang="en-GB" sz="2800" dirty="0" smtClean="0">
                <a:latin typeface="Comic Sans MS" panose="030F0702030302020204" pitchFamily="66" charset="0"/>
              </a:rPr>
              <a:t>visitors to </a:t>
            </a:r>
            <a:r>
              <a:rPr lang="en-GB" sz="2800" dirty="0">
                <a:latin typeface="Comic Sans MS" panose="030F0702030302020204" pitchFamily="66" charset="0"/>
              </a:rPr>
              <a:t>our school and learn from each other.</a:t>
            </a:r>
          </a:p>
        </p:txBody>
      </p:sp>
      <p:pic>
        <p:nvPicPr>
          <p:cNvPr id="3" name="Picture 2" descr="Islam PNG Transparent Images - PNG A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980" y="3791678"/>
            <a:ext cx="2772103" cy="2772103"/>
          </a:xfrm>
          <a:prstGeom prst="rect">
            <a:avLst/>
          </a:prstGeom>
        </p:spPr>
      </p:pic>
      <p:pic>
        <p:nvPicPr>
          <p:cNvPr id="5" name="Picture 4" descr="Hinduism - Simple English Wikipedia, the free encyclo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468" y="3791679"/>
            <a:ext cx="2585129" cy="2404170"/>
          </a:xfrm>
          <a:prstGeom prst="rect">
            <a:avLst/>
          </a:prstGeom>
        </p:spPr>
      </p:pic>
      <p:pic>
        <p:nvPicPr>
          <p:cNvPr id="6" name="Picture 5" descr="Buddhism in Japan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346" y="3910722"/>
            <a:ext cx="2104040" cy="28053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8372" y="6195849"/>
            <a:ext cx="4506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#mutual respect and tolerance of other faiths and cultures.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108080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4192" y="676405"/>
            <a:ext cx="109477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At OLSG we are encouraged to make our own choices and think for ourselves. </a:t>
            </a:r>
            <a:r>
              <a:rPr lang="en-GB" sz="3600" dirty="0">
                <a:latin typeface="Comic Sans MS" panose="030F0702030302020204" pitchFamily="66" charset="0"/>
              </a:rPr>
              <a:t>We try to make wise </a:t>
            </a:r>
            <a:r>
              <a:rPr lang="en-GB" sz="3600" dirty="0" smtClean="0">
                <a:latin typeface="Comic Sans MS" panose="030F0702030302020204" pitchFamily="66" charset="0"/>
              </a:rPr>
              <a:t>decisions and </a:t>
            </a:r>
            <a:r>
              <a:rPr lang="en-GB" sz="3600" dirty="0">
                <a:latin typeface="Comic Sans MS" panose="030F0702030302020204" pitchFamily="66" charset="0"/>
              </a:rPr>
              <a:t>do what’s right.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995" y="6275540"/>
            <a:ext cx="2906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#Individual Liberty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043" y="2740241"/>
            <a:ext cx="5589892" cy="322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8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3294993" y="220718"/>
            <a:ext cx="4650828" cy="263284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5931" y="898634"/>
            <a:ext cx="936471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SansMS"/>
              </a:rPr>
              <a:t>Reflection</a:t>
            </a:r>
          </a:p>
          <a:p>
            <a:pPr algn="ctr"/>
            <a:r>
              <a:rPr lang="en-GB" sz="3200" dirty="0" smtClean="0">
                <a:latin typeface="ComicSansMS"/>
              </a:rPr>
              <a:t>Think about:</a:t>
            </a:r>
          </a:p>
          <a:p>
            <a:pPr algn="ctr"/>
            <a:endParaRPr lang="en-GB" sz="4000" dirty="0">
              <a:latin typeface="ComicSansMS"/>
            </a:endParaRPr>
          </a:p>
          <a:p>
            <a:pPr algn="ctr"/>
            <a:endParaRPr lang="en-GB" sz="4000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en-GB" sz="4000" dirty="0" smtClean="0">
                <a:solidFill>
                  <a:sysClr val="windowText" lastClr="000000"/>
                </a:solidFill>
              </a:rPr>
              <a:t>How are you going to help our school and communities be places we can all live happy, safe and healthy lives? </a:t>
            </a:r>
          </a:p>
          <a:p>
            <a:pPr algn="ctr"/>
            <a:r>
              <a:rPr lang="en-GB" sz="4000" dirty="0" smtClean="0">
                <a:solidFill>
                  <a:sysClr val="windowText" lastClr="000000"/>
                </a:solidFill>
              </a:rPr>
              <a:t>What choices are you going to make to help the rights of all people to be respected?</a:t>
            </a:r>
          </a:p>
          <a:p>
            <a:pPr algn="ctr"/>
            <a:endParaRPr lang="en-GB" sz="4000" dirty="0">
              <a:latin typeface="ComicSansMS"/>
            </a:endParaRPr>
          </a:p>
        </p:txBody>
      </p:sp>
    </p:spTree>
    <p:extLst>
      <p:ext uri="{BB962C8B-B14F-4D97-AF65-F5344CB8AC3E}">
        <p14:creationId xmlns:p14="http://schemas.microsoft.com/office/powerpoint/2010/main" val="223705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5021" y="725214"/>
            <a:ext cx="928588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SansMS"/>
              </a:rPr>
              <a:t>Thank you for listening and participating in our British Values Assembly today.  We hope it has given you some food for thought.</a:t>
            </a:r>
          </a:p>
          <a:p>
            <a:pPr algn="ctr"/>
            <a:endParaRPr lang="en-GB" sz="4000" dirty="0">
              <a:latin typeface="ComicSansMS"/>
            </a:endParaRPr>
          </a:p>
          <a:p>
            <a:pPr algn="ctr"/>
            <a:r>
              <a:rPr lang="en-GB" sz="4000" dirty="0" smtClean="0">
                <a:latin typeface="ComicSansMS"/>
              </a:rPr>
              <a:t>OLSG </a:t>
            </a:r>
            <a:r>
              <a:rPr lang="en-GB" sz="4000" smtClean="0">
                <a:latin typeface="ComicSansMS"/>
              </a:rPr>
              <a:t>School Council</a:t>
            </a:r>
            <a:endParaRPr lang="en-GB" sz="4000" dirty="0">
              <a:latin typeface="ComicSansMS"/>
            </a:endParaRPr>
          </a:p>
        </p:txBody>
      </p:sp>
    </p:spTree>
    <p:extLst>
      <p:ext uri="{BB962C8B-B14F-4D97-AF65-F5344CB8AC3E}">
        <p14:creationId xmlns:p14="http://schemas.microsoft.com/office/powerpoint/2010/main" val="211752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</TotalTime>
  <Words>466</Words>
  <Application>Microsoft Office PowerPoint</Application>
  <PresentationFormat>Widescreen</PresentationFormat>
  <Paragraphs>39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ComicSansMS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McGreevy</dc:creator>
  <cp:lastModifiedBy>J McGreevy</cp:lastModifiedBy>
  <cp:revision>21</cp:revision>
  <cp:lastPrinted>2024-09-24T08:01:40Z</cp:lastPrinted>
  <dcterms:created xsi:type="dcterms:W3CDTF">2024-09-23T08:52:27Z</dcterms:created>
  <dcterms:modified xsi:type="dcterms:W3CDTF">2024-09-24T10:26:00Z</dcterms:modified>
</cp:coreProperties>
</file>