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36"/>
  </p:notesMasterIdLst>
  <p:sldIdLst>
    <p:sldId id="270" r:id="rId6"/>
    <p:sldId id="261" r:id="rId7"/>
    <p:sldId id="306" r:id="rId8"/>
    <p:sldId id="256" r:id="rId9"/>
    <p:sldId id="294" r:id="rId10"/>
    <p:sldId id="322" r:id="rId11"/>
    <p:sldId id="325" r:id="rId12"/>
    <p:sldId id="326" r:id="rId13"/>
    <p:sldId id="293" r:id="rId14"/>
    <p:sldId id="327" r:id="rId15"/>
    <p:sldId id="307" r:id="rId16"/>
    <p:sldId id="321" r:id="rId17"/>
    <p:sldId id="291" r:id="rId18"/>
    <p:sldId id="312" r:id="rId19"/>
    <p:sldId id="310" r:id="rId20"/>
    <p:sldId id="314" r:id="rId21"/>
    <p:sldId id="311" r:id="rId22"/>
    <p:sldId id="308" r:id="rId23"/>
    <p:sldId id="315" r:id="rId24"/>
    <p:sldId id="286" r:id="rId25"/>
    <p:sldId id="287" r:id="rId26"/>
    <p:sldId id="277" r:id="rId27"/>
    <p:sldId id="309" r:id="rId28"/>
    <p:sldId id="323" r:id="rId29"/>
    <p:sldId id="317" r:id="rId30"/>
    <p:sldId id="319" r:id="rId31"/>
    <p:sldId id="320" r:id="rId32"/>
    <p:sldId id="318" r:id="rId33"/>
    <p:sldId id="324" r:id="rId34"/>
    <p:sldId id="292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F184F-D50D-4C26-B573-161EA80365C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A21FB6-EF08-4C90-B56E-6AA5A29A9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242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A21FB6-EF08-4C90-B56E-6AA5A29A91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715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Introduction – my</a:t>
            </a:r>
            <a:r>
              <a:rPr lang="en-GB" baseline="0" dirty="0"/>
              <a:t> background and current role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A21FB6-EF08-4C90-B56E-6AA5A29A914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835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Introduction – my</a:t>
            </a:r>
            <a:r>
              <a:rPr lang="en-GB" baseline="0" dirty="0"/>
              <a:t> background and current role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A21FB6-EF08-4C90-B56E-6AA5A29A914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050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5C99F-1628-48CB-86DB-9821A86F967A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862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5C99F-1628-48CB-86DB-9821A86F967A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16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270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43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113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6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445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61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3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12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32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94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1884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83938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83747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0779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472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11595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692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35119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71735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15379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3532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484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DB6FA-01EF-4CF3-B097-EF5335FCE5D9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1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DB6FA-01EF-4CF3-B097-EF5335FCE5D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17/09/2024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10AAF1-C53D-4E2E-B579-4EFFC716F1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624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575822" cy="4488569"/>
          </a:xfrm>
          <a:prstGeom prst="rect">
            <a:avLst/>
          </a:prstGeom>
        </p:spPr>
      </p:pic>
      <p:pic>
        <p:nvPicPr>
          <p:cNvPr id="3078" name="Picture 6" descr="Rosa Parks Rosa Parks Quote GIF - Rosa Parks Rosa Parks Quote The Only  Tired I Was Was Tired Of Giving In - Discover &amp; Share GIF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880" y="241635"/>
            <a:ext cx="3409406" cy="340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Rosa Parks Quote Canvas Art by BrainyPrintables | iCanv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710" y="2244284"/>
            <a:ext cx="2867388" cy="430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5980" y="2754929"/>
            <a:ext cx="1876017" cy="24192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2167" y="4102606"/>
            <a:ext cx="2143125" cy="2143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55710" y="902145"/>
            <a:ext cx="496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OpenDyslexic" panose="00000500000000000000" pitchFamily="50" charset="0"/>
              </a:rPr>
              <a:t>Year 5 Parks</a:t>
            </a:r>
          </a:p>
        </p:txBody>
      </p:sp>
    </p:spTree>
    <p:extLst>
      <p:ext uri="{BB962C8B-B14F-4D97-AF65-F5344CB8AC3E}">
        <p14:creationId xmlns:p14="http://schemas.microsoft.com/office/powerpoint/2010/main" val="2612324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247" y="1335603"/>
            <a:ext cx="3790950" cy="3790950"/>
          </a:xfrm>
          <a:prstGeom prst="rect">
            <a:avLst/>
          </a:prstGeom>
        </p:spPr>
      </p:pic>
      <p:sp>
        <p:nvSpPr>
          <p:cNvPr id="4" name="AutoShape 2" descr="File:Hello my name is sticker.svg - Wikimedia Commons"/>
          <p:cNvSpPr>
            <a:spLocks noChangeAspect="1" noChangeArrowheads="1"/>
          </p:cNvSpPr>
          <p:nvPr/>
        </p:nvSpPr>
        <p:spPr bwMode="auto">
          <a:xfrm>
            <a:off x="6196157" y="2604810"/>
            <a:ext cx="229454" cy="22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755752" y="945243"/>
            <a:ext cx="6561908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600" b="1" u="sng" dirty="0">
                <a:latin typeface="OpenDyslexic" panose="00000500000000000000" pitchFamily="50" charset="0"/>
              </a:rPr>
              <a:t>Class Teacher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200" dirty="0">
                <a:latin typeface="OpenDyslexic" panose="00000500000000000000" pitchFamily="50" charset="0"/>
              </a:rPr>
              <a:t>Miss Owens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endParaRPr lang="en-GB" sz="3600" b="1" dirty="0">
              <a:latin typeface="OpenDyslexic" panose="00000500000000000000" pitchFamily="50" charset="0"/>
            </a:endParaRP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600" u="sng" dirty="0">
                <a:latin typeface="OpenDyslexic" panose="00000500000000000000" pitchFamily="50" charset="0"/>
              </a:rPr>
              <a:t>Teaching Assistants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2800" dirty="0">
                <a:latin typeface="OpenDyslexic" panose="00000500000000000000" pitchFamily="50" charset="0"/>
              </a:rPr>
              <a:t>Mrs French (mornings)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2800" dirty="0">
                <a:latin typeface="OpenDyslexic" panose="00000500000000000000" pitchFamily="50" charset="0"/>
              </a:rPr>
              <a:t>Ms Brown (Y5 shared)</a:t>
            </a:r>
          </a:p>
        </p:txBody>
      </p:sp>
    </p:spTree>
    <p:extLst>
      <p:ext uri="{BB962C8B-B14F-4D97-AF65-F5344CB8AC3E}">
        <p14:creationId xmlns:p14="http://schemas.microsoft.com/office/powerpoint/2010/main" val="311181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85900" y="1041553"/>
            <a:ext cx="79864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panose="00000500000000000000" pitchFamily="50" charset="0"/>
              </a:rPr>
              <a:t>My background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Dyslexic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1" y="2299064"/>
            <a:ext cx="3043646" cy="30436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67497" y="2063932"/>
            <a:ext cx="62179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2800" dirty="0">
                <a:latin typeface="OpenDyslexic" panose="00000500000000000000" pitchFamily="50" charset="0"/>
              </a:rPr>
              <a:t>Teacher for 16 years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OpenDyslexic" panose="00000500000000000000" pitchFamily="50" charset="0"/>
              </a:rPr>
              <a:t>Previous </a:t>
            </a:r>
            <a:r>
              <a:rPr lang="en-GB" sz="2800" dirty="0" err="1">
                <a:latin typeface="OpenDyslexic" panose="00000500000000000000" pitchFamily="50" charset="0"/>
              </a:rPr>
              <a:t>SENCo</a:t>
            </a:r>
            <a:r>
              <a:rPr lang="en-GB" sz="2800" dirty="0">
                <a:latin typeface="OpenDyslexic" panose="00000500000000000000" pitchFamily="50" charset="0"/>
              </a:rPr>
              <a:t> role 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OpenDyslexic" panose="00000500000000000000" pitchFamily="50" charset="0"/>
              </a:rPr>
              <a:t>Art specialist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OpenDyslexic" panose="00000500000000000000" pitchFamily="50" charset="0"/>
              </a:rPr>
              <a:t>Loves all things purple and/or sparkly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OpenDyslexic" panose="00000500000000000000" pitchFamily="50" charset="0"/>
              </a:rPr>
              <a:t>Mummy to Edith and Noodle the cat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OpenDyslexic" panose="00000500000000000000" pitchFamily="50" charset="0"/>
              </a:rPr>
              <a:t>Positive, fair and reflective </a:t>
            </a:r>
            <a:r>
              <a:rPr lang="en-GB" sz="2800" dirty="0">
                <a:latin typeface="OpenDyslexic" panose="00000500000000000000" pitchFamily="50" charset="0"/>
                <a:sym typeface="Wingdings" panose="05000000000000000000" pitchFamily="2" charset="2"/>
              </a:rPr>
              <a:t></a:t>
            </a:r>
            <a:endParaRPr lang="en-GB" sz="28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364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3894" y="1041553"/>
            <a:ext cx="92704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panose="00000500000000000000" pitchFamily="50" charset="0"/>
              </a:rPr>
              <a:t>Vision for the year </a:t>
            </a:r>
            <a:r>
              <a:rPr lang="en-US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panose="00000500000000000000" pitchFamily="50" charset="0"/>
                <a:sym typeface="Wingdings" panose="05000000000000000000" pitchFamily="2" charset="2"/>
              </a:rPr>
              <a:t> </a:t>
            </a:r>
            <a:endParaRPr lang="en-US" sz="40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Dyslexic" panose="00000500000000000000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1483360" y="2171638"/>
            <a:ext cx="9479280" cy="3925515"/>
          </a:xfrm>
          <a:prstGeom prst="rect">
            <a:avLst/>
          </a:prstGeom>
        </p:spPr>
        <p:txBody>
          <a:bodyPr vert="horz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penDyslexic" panose="00000500000000000000" pitchFamily="50" charset="0"/>
              </a:rPr>
              <a:t>For EVERYONE to:</a:t>
            </a:r>
          </a:p>
          <a:p>
            <a:pPr marL="274320" lvl="0" indent="-274320" algn="ctr" defTabSz="91440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en-GB" altLang="en-US" sz="2800" dirty="0">
                <a:latin typeface="OpenDyslexic" panose="00000500000000000000" pitchFamily="50" charset="0"/>
              </a:rPr>
              <a:t>Be the best learners that they can be with increasing independence</a:t>
            </a:r>
          </a:p>
          <a:p>
            <a:pPr marL="274320" lvl="0" indent="-274320" algn="ctr" defTabSz="91440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en-GB" altLang="en-US" sz="2800" dirty="0">
                <a:latin typeface="OpenDyslexic" panose="00000500000000000000" pitchFamily="50" charset="0"/>
              </a:rPr>
              <a:t>Secure key skills within a  broad and rich curriculum</a:t>
            </a:r>
          </a:p>
          <a:p>
            <a:pPr marL="274320" lvl="0" indent="-274320" algn="ctr" defTabSz="91440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en-GB" altLang="en-US" sz="2800" dirty="0">
                <a:latin typeface="OpenDyslexic" panose="00000500000000000000" pitchFamily="50" charset="0"/>
              </a:rPr>
              <a:t>Grow spiritually, physically, morally and intellectually.</a:t>
            </a:r>
          </a:p>
        </p:txBody>
      </p:sp>
    </p:spTree>
    <p:extLst>
      <p:ext uri="{BB962C8B-B14F-4D97-AF65-F5344CB8AC3E}">
        <p14:creationId xmlns:p14="http://schemas.microsoft.com/office/powerpoint/2010/main" val="2316930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45528" y="952386"/>
            <a:ext cx="93009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panose="00000500000000000000" pitchFamily="50" charset="0"/>
              </a:rPr>
              <a:t>Behaviour charter</a:t>
            </a:r>
          </a:p>
        </p:txBody>
      </p:sp>
      <p:pic>
        <p:nvPicPr>
          <p:cNvPr id="5" name="Picture 4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838" y="1826402"/>
            <a:ext cx="5184576" cy="380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117" y="1875716"/>
            <a:ext cx="2520280" cy="1800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547" y="3787493"/>
            <a:ext cx="1670050" cy="236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5699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094" y="1102390"/>
            <a:ext cx="5840474" cy="35725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7104" y="3503728"/>
            <a:ext cx="3005588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39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506" y="1151387"/>
            <a:ext cx="11107875" cy="468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42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274465"/>
            <a:ext cx="5688676" cy="85606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OpenDyslexic" panose="00000500000000000000" pitchFamily="50" charset="0"/>
              </a:rPr>
              <a:t>Earrings</a:t>
            </a:r>
            <a:endParaRPr lang="en-GB" dirty="0">
              <a:latin typeface="OpenDyslexic" panose="000005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7215" y="1643546"/>
            <a:ext cx="11654444" cy="5120640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en-GB" sz="2100" dirty="0" smtClean="0">
                <a:latin typeface="OpenDyslexic" panose="00000500000000000000" pitchFamily="50" charset="0"/>
              </a:rPr>
              <a:t>Safe Practice in PE states that, ‘The Association for Physical Education strongly recommends the practice of removing all personal effects at the commencement of every lesson to establish a safe working environment. This applies to all ear and body piercings.’</a:t>
            </a:r>
          </a:p>
          <a:p>
            <a:r>
              <a:rPr lang="en-GB" sz="2100" dirty="0" smtClean="0">
                <a:latin typeface="OpenDyslexic" panose="00000500000000000000" pitchFamily="50" charset="0"/>
              </a:rPr>
              <a:t>The teacher has duty of care for the safety of children.</a:t>
            </a:r>
          </a:p>
          <a:p>
            <a:r>
              <a:rPr lang="en-GB" sz="2100" dirty="0" smtClean="0">
                <a:latin typeface="OpenDyslexic" panose="00000500000000000000" pitchFamily="50" charset="0"/>
              </a:rPr>
              <a:t>Staff can not remove or tape (cover) earrings.</a:t>
            </a:r>
          </a:p>
          <a:p>
            <a:r>
              <a:rPr lang="en-GB" sz="2100" dirty="0" smtClean="0">
                <a:latin typeface="OpenDyslexic" panose="00000500000000000000" pitchFamily="50" charset="0"/>
              </a:rPr>
              <a:t>Many children can not remove earrings themselves.</a:t>
            </a:r>
          </a:p>
          <a:p>
            <a:r>
              <a:rPr lang="en-GB" sz="2100" dirty="0" smtClean="0">
                <a:latin typeface="OpenDyslexic" panose="00000500000000000000" pitchFamily="50" charset="0"/>
              </a:rPr>
              <a:t>Children can only participate in </a:t>
            </a:r>
            <a:r>
              <a:rPr lang="en-GB" sz="2100" b="1" dirty="0" smtClean="0">
                <a:latin typeface="OpenDyslexic" panose="00000500000000000000" pitchFamily="50" charset="0"/>
              </a:rPr>
              <a:t>parts</a:t>
            </a:r>
            <a:r>
              <a:rPr lang="en-GB" sz="2100" dirty="0" smtClean="0">
                <a:latin typeface="OpenDyslexic" panose="00000500000000000000" pitchFamily="50" charset="0"/>
              </a:rPr>
              <a:t> of the lesson if earrings are worn.</a:t>
            </a:r>
          </a:p>
          <a:p>
            <a:r>
              <a:rPr lang="en-GB" sz="2100" dirty="0" smtClean="0">
                <a:latin typeface="OpenDyslexic" panose="00000500000000000000" pitchFamily="50" charset="0"/>
              </a:rPr>
              <a:t>School can not be held responsible for losses of removed earrings.</a:t>
            </a:r>
          </a:p>
          <a:p>
            <a:r>
              <a:rPr lang="en-GB" sz="2100" dirty="0" smtClean="0">
                <a:latin typeface="OpenDyslexic" panose="00000500000000000000" pitchFamily="50" charset="0"/>
              </a:rPr>
              <a:t>The earrings worn in the past were becoming more and more unsuitable and unsafe as people deviated away from the single plain stud.</a:t>
            </a:r>
            <a:endParaRPr lang="en-GB" sz="2100" dirty="0">
              <a:latin typeface="OpenDyslexic" panose="00000500000000000000" pitchFamily="50" charset="0"/>
            </a:endParaRPr>
          </a:p>
          <a:p>
            <a:r>
              <a:rPr lang="en-GB" sz="2100" b="1" dirty="0" smtClean="0">
                <a:latin typeface="OpenDyslexic" panose="00000500000000000000" pitchFamily="50" charset="0"/>
              </a:rPr>
              <a:t>For these reasons, earrings are not allowed in school.  </a:t>
            </a:r>
            <a:endParaRPr lang="en-GB" sz="2100" b="1" dirty="0">
              <a:latin typeface="OpenDyslexic" panose="00000500000000000000" pitchFamily="50" charset="0"/>
            </a:endParaRP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860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2714" y="429768"/>
            <a:ext cx="718457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Ink Free" panose="03080402000500000000" pitchFamily="66" charset="0"/>
              </a:rPr>
              <a:t>Timetable in brief</a:t>
            </a:r>
          </a:p>
        </p:txBody>
      </p:sp>
      <p:sp>
        <p:nvSpPr>
          <p:cNvPr id="3" name="Rectangle 2"/>
          <p:cNvSpPr/>
          <p:nvPr/>
        </p:nvSpPr>
        <p:spPr>
          <a:xfrm>
            <a:off x="576072" y="1014543"/>
            <a:ext cx="10643615" cy="526297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566928" indent="-457200">
              <a:buClr>
                <a:schemeClr val="accent3"/>
              </a:buClr>
              <a:defRPr/>
            </a:pPr>
            <a:r>
              <a:rPr lang="en-GB" sz="2400" b="1" dirty="0">
                <a:latin typeface="OpenDyslexic" panose="00000500000000000000" pitchFamily="50" charset="0"/>
              </a:rPr>
              <a:t>English / Maths </a:t>
            </a:r>
            <a:r>
              <a:rPr lang="en-GB" sz="2400" dirty="0">
                <a:latin typeface="OpenDyslexic" panose="00000500000000000000" pitchFamily="50" charset="0"/>
              </a:rPr>
              <a:t>– Daily, Monday to Friday</a:t>
            </a:r>
          </a:p>
          <a:p>
            <a:pPr marL="566928" indent="-457200">
              <a:buClr>
                <a:schemeClr val="accent3"/>
              </a:buClr>
              <a:defRPr/>
            </a:pPr>
            <a:r>
              <a:rPr lang="en-GB" sz="2400" b="1" dirty="0">
                <a:latin typeface="OpenDyslexic" panose="00000500000000000000" pitchFamily="50" charset="0"/>
              </a:rPr>
              <a:t>Science x 1 a week </a:t>
            </a:r>
          </a:p>
          <a:p>
            <a:pPr marL="566928" indent="-457200">
              <a:buClr>
                <a:schemeClr val="accent3"/>
              </a:buClr>
              <a:defRPr/>
            </a:pPr>
            <a:r>
              <a:rPr lang="en-GB" sz="2400" b="1" dirty="0">
                <a:latin typeface="OpenDyslexic" panose="00000500000000000000" pitchFamily="50" charset="0"/>
              </a:rPr>
              <a:t>Computing x 1 a week </a:t>
            </a:r>
          </a:p>
          <a:p>
            <a:pPr marL="566928" indent="-457200">
              <a:buClr>
                <a:schemeClr val="accent3"/>
              </a:buClr>
              <a:defRPr/>
            </a:pPr>
            <a:r>
              <a:rPr lang="en-GB" sz="2400" b="1" dirty="0">
                <a:latin typeface="OpenDyslexic" panose="00000500000000000000" pitchFamily="50" charset="0"/>
              </a:rPr>
              <a:t>P.E x 2 lessons a week </a:t>
            </a:r>
          </a:p>
          <a:p>
            <a:pPr marL="566928" indent="-457200">
              <a:buClr>
                <a:schemeClr val="accent3"/>
              </a:buClr>
              <a:defRPr/>
            </a:pPr>
            <a:r>
              <a:rPr lang="en-GB" sz="2400" b="1" dirty="0">
                <a:latin typeface="OpenDyslexic" panose="00000500000000000000" pitchFamily="50" charset="0"/>
              </a:rPr>
              <a:t>Geography/History half termly </a:t>
            </a:r>
          </a:p>
          <a:p>
            <a:pPr marL="566928" indent="-457200">
              <a:buClr>
                <a:schemeClr val="accent3"/>
              </a:buClr>
              <a:defRPr/>
            </a:pPr>
            <a:r>
              <a:rPr lang="en-GB" sz="2400" b="1" dirty="0">
                <a:latin typeface="OpenDyslexic" panose="00000500000000000000" pitchFamily="50" charset="0"/>
              </a:rPr>
              <a:t>Art /Design Technology half termly </a:t>
            </a:r>
          </a:p>
          <a:p>
            <a:pPr marL="566928" indent="-457200">
              <a:buClr>
                <a:schemeClr val="accent3"/>
              </a:buClr>
              <a:defRPr/>
            </a:pPr>
            <a:r>
              <a:rPr lang="en-GB" sz="2400" b="1" dirty="0">
                <a:latin typeface="OpenDyslexic" panose="00000500000000000000" pitchFamily="50" charset="0"/>
              </a:rPr>
              <a:t>French x1 a week </a:t>
            </a:r>
            <a:endParaRPr lang="en-GB" sz="2400" dirty="0">
              <a:latin typeface="OpenDyslexic" panose="00000500000000000000" pitchFamily="50" charset="0"/>
            </a:endParaRPr>
          </a:p>
          <a:p>
            <a:pPr marL="566928" indent="-457200">
              <a:buClr>
                <a:schemeClr val="accent3"/>
              </a:buClr>
              <a:defRPr/>
            </a:pPr>
            <a:r>
              <a:rPr lang="en-GB" sz="2400" b="1" u="sng" dirty="0">
                <a:latin typeface="OpenDyslexic" panose="00000500000000000000" pitchFamily="50" charset="0"/>
              </a:rPr>
              <a:t>Religious Education</a:t>
            </a:r>
            <a:r>
              <a:rPr lang="en-GB" sz="2400" u="sng" dirty="0">
                <a:latin typeface="OpenDyslexic" panose="00000500000000000000" pitchFamily="50" charset="0"/>
              </a:rPr>
              <a:t> </a:t>
            </a:r>
            <a:r>
              <a:rPr lang="en-GB" sz="2400" dirty="0">
                <a:latin typeface="OpenDyslexic" panose="00000500000000000000" pitchFamily="50" charset="0"/>
              </a:rPr>
              <a:t>– timetabled for two and half hours every week.</a:t>
            </a:r>
          </a:p>
          <a:p>
            <a:pPr marL="566420" indent="-457200">
              <a:buClr>
                <a:schemeClr val="accent3"/>
              </a:buClr>
              <a:defRPr/>
            </a:pPr>
            <a:r>
              <a:rPr lang="en-GB" sz="2400" b="1" u="sng" dirty="0">
                <a:latin typeface="OpenDyslexic" panose="00000500000000000000" pitchFamily="50" charset="0"/>
              </a:rPr>
              <a:t>Physical Education </a:t>
            </a:r>
            <a:r>
              <a:rPr lang="en-GB" sz="2400" dirty="0">
                <a:latin typeface="OpenDyslexic" panose="00000500000000000000" pitchFamily="50" charset="0"/>
              </a:rPr>
              <a:t>– children must have their </a:t>
            </a:r>
            <a:r>
              <a:rPr lang="en-GB" sz="2400" b="1" dirty="0">
                <a:latin typeface="OpenDyslexic" panose="00000500000000000000" pitchFamily="50" charset="0"/>
              </a:rPr>
              <a:t>correct</a:t>
            </a:r>
            <a:r>
              <a:rPr lang="en-GB" sz="2400" dirty="0">
                <a:latin typeface="OpenDyslexic" panose="00000500000000000000" pitchFamily="50" charset="0"/>
              </a:rPr>
              <a:t> P.E kit in school every day. PE is on a Friday this half term and may change throughout the year. Swimming is our 2</a:t>
            </a:r>
            <a:r>
              <a:rPr lang="en-GB" sz="2400" baseline="30000" dirty="0">
                <a:latin typeface="OpenDyslexic" panose="00000500000000000000" pitchFamily="50" charset="0"/>
              </a:rPr>
              <a:t>nd</a:t>
            </a:r>
            <a:r>
              <a:rPr lang="en-GB" sz="2400" dirty="0">
                <a:latin typeface="OpenDyslexic" panose="00000500000000000000" pitchFamily="50" charset="0"/>
              </a:rPr>
              <a:t> PE lesson.</a:t>
            </a:r>
            <a:endParaRPr lang="en-GB" sz="2400" dirty="0">
              <a:latin typeface="OpenDyslexic" panose="00000500000000000000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2025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89" y="365758"/>
            <a:ext cx="9271459" cy="584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934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136727-81E3-127E-B749-972B68ACA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47" y="250916"/>
            <a:ext cx="10074456" cy="634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92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B35309-6E32-089F-C8F3-3177141FF1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0291" y="949197"/>
            <a:ext cx="7131417" cy="4959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574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1766" y="1058091"/>
            <a:ext cx="4635137" cy="102448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English Curriculum</a:t>
            </a:r>
          </a:p>
        </p:txBody>
      </p:sp>
      <p:sp>
        <p:nvSpPr>
          <p:cNvPr id="3" name="Rectangle 2"/>
          <p:cNvSpPr/>
          <p:nvPr/>
        </p:nvSpPr>
        <p:spPr>
          <a:xfrm>
            <a:off x="1593669" y="2295773"/>
            <a:ext cx="9248502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dirty="0">
                <a:latin typeface="OpenDyslexic" panose="00000500000000000000" pitchFamily="50" charset="0"/>
              </a:rPr>
              <a:t>We are really proud of our English curriculum.  We use a range of texts, both fiction, non-fiction and poetry within our units.  Our chosen texts are age-appropriate, exciting and diverse.  </a:t>
            </a:r>
          </a:p>
          <a:p>
            <a:endParaRPr lang="en-GB" dirty="0">
              <a:latin typeface="OpenDyslexic" panose="00000500000000000000" pitchFamily="50" charset="0"/>
            </a:endParaRPr>
          </a:p>
          <a:p>
            <a:r>
              <a:rPr lang="en-GB" dirty="0">
                <a:latin typeface="OpenDyslexic" panose="00000500000000000000" pitchFamily="50" charset="0"/>
              </a:rPr>
              <a:t>More information about the key skills that we cover within our lessons can be found on our curriculum map each half term.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062" y="324917"/>
            <a:ext cx="1217916" cy="18565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2959" y="137478"/>
            <a:ext cx="1335817" cy="20516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58" y="4493623"/>
            <a:ext cx="1440879" cy="22413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7173" y="4519384"/>
            <a:ext cx="1489830" cy="22539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9068" y="4519384"/>
            <a:ext cx="1480457" cy="21898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6076" y="4604097"/>
            <a:ext cx="1443497" cy="216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30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8171" y="1689522"/>
            <a:ext cx="65836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5905">
              <a:buFont typeface="Wingdings 3"/>
              <a:buChar char=""/>
              <a:defRPr/>
            </a:pPr>
            <a:r>
              <a:rPr lang="en-GB" dirty="0">
                <a:latin typeface="OpenDyslexic" panose="00000500000000000000" pitchFamily="50" charset="0"/>
              </a:rPr>
              <a:t>There are many reading opportunities every day in Year 5 which include:</a:t>
            </a:r>
            <a:endParaRPr lang="en-US" sz="2000" dirty="0">
              <a:latin typeface="OpenDyslexic" panose="00000500000000000000" pitchFamily="50" charset="0"/>
            </a:endParaRPr>
          </a:p>
          <a:p>
            <a:pPr marL="685800" lvl="1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dirty="0">
                <a:latin typeface="OpenDyslexic" panose="00000500000000000000" pitchFamily="50" charset="0"/>
              </a:rPr>
              <a:t>Home reading</a:t>
            </a:r>
          </a:p>
          <a:p>
            <a:pPr marL="685800" lvl="1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dirty="0">
                <a:latin typeface="OpenDyslexic" panose="00000500000000000000" pitchFamily="50" charset="0"/>
              </a:rPr>
              <a:t>Reading for pleasure</a:t>
            </a:r>
          </a:p>
          <a:p>
            <a:pPr marL="685800" lvl="1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dirty="0">
                <a:latin typeface="OpenDyslexic" panose="00000500000000000000" pitchFamily="50" charset="0"/>
              </a:rPr>
              <a:t>Guided reading </a:t>
            </a:r>
          </a:p>
          <a:p>
            <a:pPr marL="685800" lvl="1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dirty="0">
                <a:latin typeface="OpenDyslexic" panose="00000500000000000000" pitchFamily="50" charset="0"/>
              </a:rPr>
              <a:t>Class novel (Daily)</a:t>
            </a:r>
          </a:p>
          <a:p>
            <a:pPr marL="429768" lvl="1" indent="0">
              <a:buClr>
                <a:schemeClr val="accent3"/>
              </a:buClr>
              <a:buNone/>
              <a:defRPr/>
            </a:pPr>
            <a:r>
              <a:rPr lang="en-GB" dirty="0">
                <a:latin typeface="OpenDyslexic" panose="00000500000000000000" pitchFamily="50" charset="0"/>
              </a:rPr>
              <a:t>In Year 5 we are developing stamina as a reader and accessing a wide range of authors and texts.</a:t>
            </a:r>
          </a:p>
          <a:p>
            <a:pPr marL="429768" lvl="1" indent="0">
              <a:buClr>
                <a:schemeClr val="accent3"/>
              </a:buClr>
              <a:buNone/>
              <a:defRPr/>
            </a:pPr>
            <a:r>
              <a:rPr lang="en-GB" dirty="0">
                <a:latin typeface="OpenDyslexic" panose="00000500000000000000" pitchFamily="50" charset="0"/>
              </a:rPr>
              <a:t>Regular reading helps to develop vocabulary, improve spellings and the ability to read at pace and with understanding.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0010" y="2129246"/>
            <a:ext cx="3261904" cy="326190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95302" y="963526"/>
            <a:ext cx="7219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Reading</a:t>
            </a:r>
            <a:endParaRPr lang="en-GB" sz="32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52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710" y="1494663"/>
            <a:ext cx="4931598" cy="461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47651" y="5522100"/>
            <a:ext cx="10565476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Reading, speaking and listening</a:t>
            </a:r>
            <a:endParaRPr lang="en-GB" sz="3200" dirty="0">
              <a:latin typeface="OpenDyslexic" panose="00000500000000000000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63287" y="755708"/>
            <a:ext cx="90751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End of year expectations Y5</a:t>
            </a:r>
            <a:endParaRPr lang="en-GB" sz="32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013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578803"/>
            <a:ext cx="6768752" cy="5700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26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1840773" y="1525008"/>
            <a:ext cx="7543801" cy="4095368"/>
          </a:xfrm>
          <a:prstGeom prst="rect">
            <a:avLst/>
          </a:prstGeom>
        </p:spPr>
        <p:txBody>
          <a:bodyPr vert="horz" lIns="0" tIns="45720" rIns="0" bIns="45720" rtlCol="0" anchor="t">
            <a:normAutofit fontScale="850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109855" indent="0">
              <a:buNone/>
              <a:defRPr/>
            </a:pPr>
            <a:r>
              <a:rPr lang="en-GB" sz="2800" dirty="0">
                <a:latin typeface="OpenDyslexic" panose="00000500000000000000" pitchFamily="50" charset="0"/>
              </a:rPr>
              <a:t>In Year 5, we </a:t>
            </a:r>
            <a:r>
              <a:rPr lang="en-GB" sz="2800" b="1" dirty="0">
                <a:latin typeface="OpenDyslexic" panose="00000500000000000000" pitchFamily="50" charset="0"/>
              </a:rPr>
              <a:t>write</a:t>
            </a:r>
            <a:r>
              <a:rPr lang="en-GB" sz="2800" dirty="0">
                <a:latin typeface="OpenDyslexic" panose="00000500000000000000" pitchFamily="50" charset="0"/>
              </a:rPr>
              <a:t> every day :</a:t>
            </a:r>
            <a:endParaRPr lang="en-GB" dirty="0">
              <a:latin typeface="OpenDyslexic" panose="00000500000000000000" pitchFamily="50" charset="0"/>
              <a:cs typeface="Calibri" panose="020F0502020204030204"/>
            </a:endParaRPr>
          </a:p>
          <a:p>
            <a:pPr marL="109855" indent="0">
              <a:buNone/>
              <a:defRPr/>
            </a:pPr>
            <a:r>
              <a:rPr lang="en-GB" sz="2400" dirty="0">
                <a:latin typeface="OpenDyslexic" panose="00000500000000000000" pitchFamily="50" charset="0"/>
              </a:rPr>
              <a:t>In English, we teach:</a:t>
            </a:r>
          </a:p>
          <a:p>
            <a:pPr marL="868680" lvl="2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sz="2000" dirty="0">
                <a:latin typeface="OpenDyslexic" panose="00000500000000000000" pitchFamily="50" charset="0"/>
              </a:rPr>
              <a:t>A range of genres (fiction / non-fiction/poetry)</a:t>
            </a:r>
          </a:p>
          <a:p>
            <a:pPr marL="868680" lvl="2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sz="2000" dirty="0">
                <a:latin typeface="OpenDyslexic" panose="00000500000000000000" pitchFamily="50" charset="0"/>
              </a:rPr>
              <a:t>Grammar, punctuation, spelling (GPS)</a:t>
            </a:r>
          </a:p>
          <a:p>
            <a:pPr marL="868680" lvl="2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sz="2000" dirty="0">
                <a:latin typeface="OpenDyslexic" panose="00000500000000000000" pitchFamily="50" charset="0"/>
              </a:rPr>
              <a:t>Handwriting</a:t>
            </a:r>
          </a:p>
          <a:p>
            <a:pPr marL="685800" lvl="1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sz="2400" dirty="0">
                <a:latin typeface="OpenDyslexic" panose="00000500000000000000" pitchFamily="50" charset="0"/>
              </a:rPr>
              <a:t>Writing across the curriculum</a:t>
            </a:r>
          </a:p>
          <a:p>
            <a:pPr marL="868680" lvl="2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sz="2000" dirty="0">
                <a:latin typeface="OpenDyslexic" panose="00000500000000000000" pitchFamily="50" charset="0"/>
              </a:rPr>
              <a:t>Science, Geography, RE, History</a:t>
            </a:r>
          </a:p>
          <a:p>
            <a:pPr marL="685800" lvl="1" indent="-256032">
              <a:buClr>
                <a:schemeClr val="accent3"/>
              </a:buClr>
              <a:buFont typeface="Wingdings 3"/>
              <a:buChar char=""/>
              <a:defRPr/>
            </a:pPr>
            <a:r>
              <a:rPr lang="en-GB" dirty="0">
                <a:latin typeface="OpenDyslexic" panose="00000500000000000000" pitchFamily="50" charset="0"/>
              </a:rPr>
              <a:t>Handwriting – all handwriting should be joined and legible</a:t>
            </a:r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394856" y="806771"/>
            <a:ext cx="7219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Writing</a:t>
            </a:r>
            <a:endParaRPr lang="en-GB" sz="3200" dirty="0">
              <a:latin typeface="OpenDyslexic" panose="00000500000000000000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8477" y="1525008"/>
            <a:ext cx="2390503" cy="2390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967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19251" y="930275"/>
            <a:ext cx="89171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End of year expectations Y5</a:t>
            </a:r>
            <a:endParaRPr lang="en-GB" sz="3200" dirty="0">
              <a:latin typeface="OpenDyslexic" panose="00000500000000000000" pitchFamily="50" charset="0"/>
            </a:endParaRPr>
          </a:p>
        </p:txBody>
      </p:sp>
      <p:pic>
        <p:nvPicPr>
          <p:cNvPr id="6" name="Picture 5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52" y="1557115"/>
            <a:ext cx="4492725" cy="385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318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1346662" y="1353865"/>
            <a:ext cx="9958647" cy="3444875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365760" indent="-256032">
              <a:buFont typeface="Wingdings 3"/>
              <a:buChar char=""/>
              <a:defRPr/>
            </a:pPr>
            <a:r>
              <a:rPr lang="en-GB" sz="2000" dirty="0">
                <a:latin typeface="OpenDyslexic" panose="00000500000000000000" pitchFamily="50" charset="0"/>
              </a:rPr>
              <a:t>We focus on a different spelling rule each week, following the No Nonsense Spelling scheme 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sz="2000" dirty="0">
                <a:latin typeface="OpenDyslexic" panose="00000500000000000000" pitchFamily="50" charset="0"/>
              </a:rPr>
              <a:t>Children should learn the Year 5/6 spelling list at home.</a:t>
            </a:r>
            <a:endParaRPr lang="en-GB" dirty="0">
              <a:latin typeface="OpenDyslexic" panose="00000500000000000000" pitchFamily="50" charset="0"/>
            </a:endParaRPr>
          </a:p>
          <a:p>
            <a:pPr marL="365760" indent="-256032">
              <a:buFont typeface="Wingdings 3"/>
              <a:buChar char=""/>
              <a:defRPr/>
            </a:pPr>
            <a:r>
              <a:rPr lang="en-US" sz="2000" dirty="0">
                <a:latin typeface="OpenDyslexic" panose="00000500000000000000" pitchFamily="50" charset="0"/>
              </a:rPr>
              <a:t>Spellings lists will be shared on class dojo at the beginning of each term. This is for your reference and the children will NOT be tested weekly. </a:t>
            </a:r>
            <a:endParaRPr lang="en-GB" sz="2000" dirty="0">
              <a:latin typeface="OpenDyslexic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771" y="3836142"/>
            <a:ext cx="3818854" cy="25888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221" y="4044543"/>
            <a:ext cx="3142211" cy="2187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69177" y="845960"/>
            <a:ext cx="7219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Spelling</a:t>
            </a:r>
            <a:endParaRPr lang="en-GB" sz="32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9606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164676"/>
            <a:ext cx="11553825" cy="416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6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2805" y="1088046"/>
            <a:ext cx="11928514" cy="324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96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OpenDyslexic" panose="00000500000000000000" pitchFamily="50" charset="0"/>
              </a:rPr>
              <a:t>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207" y="1449977"/>
            <a:ext cx="10084524" cy="4931351"/>
          </a:xfrm>
        </p:spPr>
        <p:txBody>
          <a:bodyPr>
            <a:normAutofit fontScale="85000" lnSpcReduction="100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sz="2200" dirty="0">
                <a:latin typeface="OpenDyslexic" panose="00000500000000000000" pitchFamily="50" charset="0"/>
              </a:rPr>
              <a:t>We follow the </a:t>
            </a:r>
            <a:r>
              <a:rPr lang="en-GB" sz="2200" b="1" dirty="0">
                <a:latin typeface="OpenDyslexic" panose="00000500000000000000" pitchFamily="50" charset="0"/>
              </a:rPr>
              <a:t>White Rose </a:t>
            </a:r>
            <a:r>
              <a:rPr lang="en-GB" sz="2200" dirty="0">
                <a:latin typeface="OpenDyslexic" panose="00000500000000000000" pitchFamily="50" charset="0"/>
              </a:rPr>
              <a:t>scheme of work which uses a range of strategies in Year 5:</a:t>
            </a:r>
          </a:p>
          <a:p>
            <a:pPr marL="658368" lvl="1" indent="-256032">
              <a:buFont typeface="Wingdings 3"/>
              <a:buChar char=""/>
              <a:defRPr/>
            </a:pPr>
            <a:r>
              <a:rPr lang="en-GB" sz="2200" b="1" dirty="0">
                <a:latin typeface="OpenDyslexic" panose="00000500000000000000" pitchFamily="50" charset="0"/>
              </a:rPr>
              <a:t>Mental methods </a:t>
            </a:r>
            <a:r>
              <a:rPr lang="en-GB" sz="2200" dirty="0">
                <a:latin typeface="OpenDyslexic" panose="00000500000000000000" pitchFamily="50" charset="0"/>
              </a:rPr>
              <a:t>– the ability to recall and calculate at pace</a:t>
            </a:r>
          </a:p>
          <a:p>
            <a:pPr marL="658368" lvl="1" indent="-256032">
              <a:buFont typeface="Wingdings 3"/>
              <a:buChar char=""/>
              <a:defRPr/>
            </a:pPr>
            <a:r>
              <a:rPr lang="en-GB" sz="2200" b="1" dirty="0">
                <a:latin typeface="OpenDyslexic" panose="00000500000000000000" pitchFamily="50" charset="0"/>
              </a:rPr>
              <a:t>Written methods </a:t>
            </a:r>
            <a:r>
              <a:rPr lang="en-GB" sz="2200" dirty="0">
                <a:latin typeface="OpenDyslexic" panose="00000500000000000000" pitchFamily="50" charset="0"/>
              </a:rPr>
              <a:t>– we practise the formal written methods followed in our Calculations Policy</a:t>
            </a:r>
          </a:p>
          <a:p>
            <a:pPr marL="658368" lvl="1" indent="-256032">
              <a:buFont typeface="Wingdings 3"/>
              <a:buChar char=""/>
              <a:defRPr/>
            </a:pPr>
            <a:r>
              <a:rPr lang="en-GB" sz="2200" b="1" dirty="0">
                <a:latin typeface="OpenDyslexic" panose="00000500000000000000" pitchFamily="50" charset="0"/>
              </a:rPr>
              <a:t>Problem solving / Reasoning </a:t>
            </a:r>
            <a:r>
              <a:rPr lang="en-GB" sz="2200" dirty="0">
                <a:latin typeface="OpenDyslexic" panose="00000500000000000000" pitchFamily="50" charset="0"/>
              </a:rPr>
              <a:t>– the children will be challenged in every lesson to use their Maths skills and apply them to a range of contexts</a:t>
            </a:r>
          </a:p>
          <a:p>
            <a:pPr marL="285750" indent="-285750"/>
            <a:r>
              <a:rPr lang="en-GB" sz="2200" b="1" dirty="0">
                <a:latin typeface="OpenDyslexic" panose="00000500000000000000" pitchFamily="50" charset="0"/>
              </a:rPr>
              <a:t>Times tables facts- </a:t>
            </a:r>
            <a:r>
              <a:rPr lang="en-GB" sz="2200" dirty="0">
                <a:latin typeface="OpenDyslexic" panose="00000500000000000000" pitchFamily="50" charset="0"/>
              </a:rPr>
              <a:t>It is important that everyone knows their times table facts up to 12 x 12</a:t>
            </a:r>
            <a:r>
              <a:rPr lang="en-GB" dirty="0">
                <a:latin typeface="OpenDyslexic" panose="00000500000000000000" pitchFamily="50" charset="0"/>
              </a:rPr>
              <a:t>. (</a:t>
            </a:r>
            <a:r>
              <a:rPr lang="en-GB" sz="1700" dirty="0">
                <a:solidFill>
                  <a:srgbClr val="FF0000"/>
                </a:solidFill>
                <a:latin typeface="OpenDyslexic" panose="00000500000000000000" pitchFamily="50" charset="0"/>
              </a:rPr>
              <a:t>Please note that by the end of year 4, children should know their multiplication and associated division facts up to 12x12.  )</a:t>
            </a:r>
          </a:p>
          <a:p>
            <a:pPr marL="402336" lvl="1" indent="0" algn="ctr">
              <a:buNone/>
              <a:defRPr/>
            </a:pPr>
            <a:endParaRPr lang="en-GB" dirty="0">
              <a:latin typeface="OpenDyslexic" panose="00000500000000000000" pitchFamily="50" charset="0"/>
            </a:endParaRPr>
          </a:p>
          <a:p>
            <a:pPr marL="402336" lvl="1" indent="0" algn="ctr">
              <a:buNone/>
              <a:defRPr/>
            </a:pPr>
            <a:r>
              <a:rPr lang="en-GB" dirty="0">
                <a:latin typeface="OpenDyslexic" panose="00000500000000000000" pitchFamily="50" charset="0"/>
              </a:rPr>
              <a:t>The children have the White Rose work books in school and use jotters alongside these for any working out or extra calculations.  </a:t>
            </a:r>
          </a:p>
          <a:p>
            <a:pPr marL="658368" lvl="1" indent="-256032">
              <a:buFont typeface="Wingdings 3"/>
              <a:buChar char=""/>
              <a:defRPr/>
            </a:pPr>
            <a:endParaRPr lang="en-GB" sz="22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3880" y="146140"/>
            <a:ext cx="1539660" cy="154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07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97482" y="4062154"/>
            <a:ext cx="7219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Maths</a:t>
            </a:r>
            <a:endParaRPr lang="en-GB" sz="3200" dirty="0">
              <a:latin typeface="OpenDyslexic" panose="00000500000000000000" pitchFamily="50" charset="0"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423" y="1285656"/>
            <a:ext cx="4015926" cy="4157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870" y="2278494"/>
            <a:ext cx="4384237" cy="9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183280" y="5443371"/>
            <a:ext cx="7219406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End of year expectations Y5</a:t>
            </a:r>
            <a:endParaRPr lang="en-GB" sz="32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9993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18" y="91440"/>
            <a:ext cx="1920406" cy="192650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3696" y="2113008"/>
            <a:ext cx="10515600" cy="2067106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dirty="0">
                <a:latin typeface="OpenDyslexic" panose="00000500000000000000" pitchFamily="50" charset="0"/>
              </a:rPr>
              <a:t>White Rose have also produced Practice Journals which are fully aligned to the curriculum we follow in school.  These may be useful as an additional resource to use at home – these are not compulsory but are great for extra consolidation.  They can be purchased from Amazon for £4.99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389" y="3940511"/>
            <a:ext cx="1908213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768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1750034" y="1083605"/>
            <a:ext cx="749014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3600" dirty="0">
                <a:latin typeface="OpenDyslexic" panose="00000500000000000000" pitchFamily="50" charset="0"/>
              </a:rPr>
              <a:t>Autumn Term</a:t>
            </a:r>
            <a:r>
              <a:rPr lang="en-GB" altLang="en-US" dirty="0">
                <a:latin typeface="OpenDyslexic" panose="00000500000000000000" pitchFamily="50" charset="0"/>
              </a:rPr>
              <a:t> </a:t>
            </a:r>
          </a:p>
          <a:p>
            <a:pPr lvl="2" eaLnBrk="1" hangingPunct="1">
              <a:buFont typeface="Arial" charset="0"/>
              <a:buChar char="•"/>
            </a:pPr>
            <a:r>
              <a:rPr lang="en-GB" altLang="en-US" dirty="0">
                <a:latin typeface="OpenDyslexic" panose="00000500000000000000" pitchFamily="50" charset="0"/>
              </a:rPr>
              <a:t> Ourselves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dirty="0">
                <a:latin typeface="OpenDyslexic" panose="00000500000000000000" pitchFamily="50" charset="0"/>
              </a:rPr>
              <a:t> Life choices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dirty="0">
                <a:latin typeface="OpenDyslexic" panose="00000500000000000000" pitchFamily="50" charset="0"/>
              </a:rPr>
              <a:t> Hope</a:t>
            </a:r>
            <a:endParaRPr lang="en-GB" altLang="en-US" dirty="0">
              <a:latin typeface="OpenDyslexic" panose="00000500000000000000" pitchFamily="50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126696" y="2611959"/>
            <a:ext cx="748002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3600" dirty="0">
                <a:latin typeface="OpenDyslexic" panose="00000500000000000000" pitchFamily="50" charset="0"/>
              </a:rPr>
              <a:t>Spring Term</a:t>
            </a:r>
          </a:p>
          <a:p>
            <a:pPr lvl="2" eaLnBrk="1" hangingPunct="1">
              <a:buFont typeface="Arial" charset="0"/>
              <a:buChar char="•"/>
            </a:pPr>
            <a:r>
              <a:rPr lang="en-GB" altLang="en-US" dirty="0">
                <a:latin typeface="OpenDyslexic" panose="00000500000000000000" pitchFamily="50" charset="0"/>
              </a:rPr>
              <a:t> Mission</a:t>
            </a:r>
          </a:p>
          <a:p>
            <a:pPr lvl="2" eaLnBrk="1" hangingPunct="1">
              <a:buFont typeface="Arial" charset="0"/>
              <a:buChar char="•"/>
            </a:pPr>
            <a:r>
              <a:rPr lang="en-GB" altLang="en-US" dirty="0">
                <a:latin typeface="OpenDyslexic" panose="00000500000000000000" pitchFamily="50" charset="0"/>
              </a:rPr>
              <a:t> Memorial sacrifice</a:t>
            </a:r>
          </a:p>
          <a:p>
            <a:pPr lvl="2" eaLnBrk="1" hangingPunct="1">
              <a:buFont typeface="Arial" charset="0"/>
              <a:buChar char="•"/>
            </a:pPr>
            <a:r>
              <a:rPr lang="en-GB" altLang="en-US" dirty="0">
                <a:latin typeface="OpenDyslexic" panose="00000500000000000000" pitchFamily="50" charset="0"/>
              </a:rPr>
              <a:t> Sacrifice</a:t>
            </a: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4255528" y="4539980"/>
            <a:ext cx="5968131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3600" dirty="0">
                <a:latin typeface="OpenDyslexic" panose="00000500000000000000" pitchFamily="50" charset="0"/>
              </a:rPr>
              <a:t>Summer Term</a:t>
            </a:r>
            <a:endParaRPr lang="en-GB" altLang="en-US" dirty="0">
              <a:latin typeface="OpenDyslexic" panose="00000500000000000000" pitchFamily="50" charset="0"/>
            </a:endParaRPr>
          </a:p>
          <a:p>
            <a:pPr lvl="2" eaLnBrk="1" hangingPunct="1">
              <a:buFont typeface="Arial" charset="0"/>
              <a:buChar char="•"/>
            </a:pPr>
            <a:r>
              <a:rPr lang="en-GB" altLang="en-US" dirty="0">
                <a:latin typeface="OpenDyslexic" panose="00000500000000000000" pitchFamily="50" charset="0"/>
              </a:rPr>
              <a:t> Transformation</a:t>
            </a:r>
          </a:p>
          <a:p>
            <a:pPr lvl="2" eaLnBrk="1" hangingPunct="1">
              <a:buFont typeface="Arial" charset="0"/>
              <a:buChar char="•"/>
            </a:pPr>
            <a:r>
              <a:rPr lang="en-GB" altLang="en-US" dirty="0">
                <a:latin typeface="OpenDyslexic" panose="00000500000000000000" pitchFamily="50" charset="0"/>
              </a:rPr>
              <a:t> Freedom and responsibility</a:t>
            </a:r>
          </a:p>
          <a:p>
            <a:pPr lvl="2" eaLnBrk="1" hangingPunct="1">
              <a:buFont typeface="Arial" charset="0"/>
              <a:buChar char="•"/>
            </a:pPr>
            <a:r>
              <a:rPr lang="en-GB" altLang="en-US" dirty="0">
                <a:latin typeface="OpenDyslexic" panose="00000500000000000000" pitchFamily="50" charset="0"/>
              </a:rPr>
              <a:t> Stewardship</a:t>
            </a:r>
          </a:p>
        </p:txBody>
      </p:sp>
      <p:pic>
        <p:nvPicPr>
          <p:cNvPr id="5" name="Picture 4" descr="http://www.mccrimmons.com/uploads/products/2134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895" y="1213848"/>
            <a:ext cx="2317637" cy="327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303417" y="845960"/>
            <a:ext cx="7219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RE</a:t>
            </a:r>
            <a:endParaRPr lang="en-GB" sz="32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4828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2395728" y="759521"/>
            <a:ext cx="6867144" cy="78105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GB" dirty="0">
                <a:latin typeface="OpenDyslexic" panose="00000500000000000000" pitchFamily="50" charset="0"/>
              </a:rPr>
              <a:t>Online Safety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525127" y="1369502"/>
            <a:ext cx="8006225" cy="511175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l"/>
            <a:endParaRPr lang="en-GB" sz="1800" i="1" dirty="0"/>
          </a:p>
          <a:p>
            <a:pPr algn="l"/>
            <a:r>
              <a:rPr lang="en-GB" sz="1600" i="1" dirty="0">
                <a:latin typeface="OpenDyslexic" panose="00000500000000000000" pitchFamily="50" charset="0"/>
              </a:rPr>
              <a:t>Taught in the Autumn term and revisited regularly </a:t>
            </a:r>
          </a:p>
          <a:p>
            <a:pPr marL="0" indent="0">
              <a:buNone/>
            </a:pPr>
            <a:r>
              <a:rPr lang="en-GB" sz="1600" i="1" dirty="0">
                <a:latin typeface="OpenDyslexic" panose="00000500000000000000" pitchFamily="50" charset="0"/>
              </a:rPr>
              <a:t>     throughout the year.</a:t>
            </a:r>
          </a:p>
          <a:p>
            <a:pPr algn="l"/>
            <a:endParaRPr lang="en-GB" sz="1600" dirty="0">
              <a:latin typeface="OpenDyslexic" panose="00000500000000000000" pitchFamily="50" charset="0"/>
            </a:endParaRPr>
          </a:p>
          <a:p>
            <a:pPr algn="l"/>
            <a:r>
              <a:rPr lang="en-GB" sz="1600" dirty="0">
                <a:latin typeface="OpenDyslexic" panose="00000500000000000000" pitchFamily="50" charset="0"/>
              </a:rPr>
              <a:t>We follow the SMART e-safety rules.</a:t>
            </a:r>
          </a:p>
          <a:p>
            <a:pPr marL="0" indent="0">
              <a:buNone/>
            </a:pPr>
            <a:endParaRPr lang="en-GB" sz="1600" dirty="0">
              <a:latin typeface="OpenDyslexic" panose="00000500000000000000" pitchFamily="50" charset="0"/>
            </a:endParaRPr>
          </a:p>
          <a:p>
            <a:pPr algn="l"/>
            <a:r>
              <a:rPr lang="en-GB" sz="1600" b="1" dirty="0">
                <a:latin typeface="OpenDyslexic" panose="00000500000000000000" pitchFamily="50" charset="0"/>
              </a:rPr>
              <a:t>In Year 5,  our focus is on: </a:t>
            </a:r>
          </a:p>
          <a:p>
            <a:pPr algn="l"/>
            <a:r>
              <a:rPr lang="en-GB" sz="1600" dirty="0">
                <a:latin typeface="OpenDyslexic" panose="00000500000000000000" pitchFamily="50" charset="0"/>
              </a:rPr>
              <a:t>the use of age appropriate websites including social media;</a:t>
            </a:r>
          </a:p>
          <a:p>
            <a:pPr algn="l"/>
            <a:r>
              <a:rPr lang="en-GB" sz="1600" dirty="0">
                <a:latin typeface="OpenDyslexic" panose="00000500000000000000" pitchFamily="50" charset="0"/>
              </a:rPr>
              <a:t>not sharing personal information online;</a:t>
            </a:r>
          </a:p>
          <a:p>
            <a:pPr algn="l"/>
            <a:r>
              <a:rPr lang="en-GB" sz="1600" dirty="0">
                <a:latin typeface="OpenDyslexic" panose="00000500000000000000" pitchFamily="50" charset="0"/>
              </a:rPr>
              <a:t>knowing what to do if something worries or upsets them online.</a:t>
            </a:r>
          </a:p>
          <a:p>
            <a:pPr algn="l"/>
            <a:endParaRPr lang="en-GB" sz="1200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sz="2400" dirty="0">
                <a:latin typeface="OpenDyslexic" panose="00000500000000000000" pitchFamily="50" charset="0"/>
              </a:rPr>
              <a:t>As a school, we teach our children how to use the internet responsibly.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5328" y="2297384"/>
            <a:ext cx="3079881" cy="226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449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5021" y="656692"/>
            <a:ext cx="7881957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23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10086" y="945212"/>
            <a:ext cx="7219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Homework</a:t>
            </a:r>
            <a:endParaRPr lang="en-GB" sz="3200" dirty="0">
              <a:latin typeface="OpenDyslexic" panose="00000500000000000000" pitchFamily="50" charset="0"/>
            </a:endParaRPr>
          </a:p>
        </p:txBody>
      </p:sp>
      <p:sp>
        <p:nvSpPr>
          <p:cNvPr id="3" name="AutoShape 2" descr="Purple Ma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9880" y="1529987"/>
            <a:ext cx="2352675" cy="19431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70432" y="1529987"/>
            <a:ext cx="6893023" cy="40318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0000"/>
                </a:solidFill>
                <a:latin typeface="OpenDyslexic" panose="00000500000000000000" pitchFamily="50" charset="0"/>
              </a:rPr>
              <a:t>Reading daily but at least 3 times a week with their school book. Ticked to say when read and a comment/signature when finished.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OpenDyslexic" panose="00000500000000000000" pitchFamily="50" charset="0"/>
              </a:rPr>
              <a:t/>
            </a:r>
            <a:br>
              <a:rPr lang="en-GB" sz="2000" dirty="0">
                <a:solidFill>
                  <a:srgbClr val="000000"/>
                </a:solidFill>
                <a:latin typeface="OpenDyslexic" panose="00000500000000000000" pitchFamily="50" charset="0"/>
              </a:rPr>
            </a:br>
            <a:endParaRPr lang="en-GB" dirty="0">
              <a:solidFill>
                <a:srgbClr val="000000"/>
              </a:solidFill>
              <a:latin typeface="OpenDyslexic" panose="00000500000000000000" pitchFamily="50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OpenDyslexic" panose="00000500000000000000" pitchFamily="50" charset="0"/>
              </a:rPr>
              <a:t>Maths and/or English set weekly on purple mash. 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  <a:latin typeface="OpenDyslexic" panose="00000500000000000000" pitchFamily="50" charset="0"/>
              </a:rPr>
              <a:t/>
            </a:r>
            <a:br>
              <a:rPr lang="en-GB" sz="2000" dirty="0">
                <a:solidFill>
                  <a:srgbClr val="000000"/>
                </a:solidFill>
                <a:latin typeface="OpenDyslexic" panose="00000500000000000000" pitchFamily="50" charset="0"/>
              </a:rPr>
            </a:br>
            <a:endParaRPr lang="en-GB" dirty="0">
              <a:solidFill>
                <a:srgbClr val="000000"/>
              </a:solidFill>
              <a:latin typeface="OpenDyslexic" panose="00000500000000000000" pitchFamily="50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OpenDyslexic" panose="00000500000000000000" pitchFamily="50" charset="0"/>
              </a:rPr>
              <a:t>Occasionally, class teachers may ask children to complete a research piece of homework or a creative activity linked to the wider curriculum.</a:t>
            </a:r>
            <a:endParaRPr lang="en-GB" b="0" i="0" dirty="0">
              <a:solidFill>
                <a:srgbClr val="000000"/>
              </a:solidFill>
              <a:effectLst/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9608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3458" y="877652"/>
            <a:ext cx="63610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u="sng" dirty="0">
                <a:latin typeface="OpenDyslexic" panose="00000500000000000000" pitchFamily="50" charset="0"/>
              </a:rPr>
              <a:t>Year 5 residential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249" y="2012576"/>
            <a:ext cx="3595128" cy="35791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3976" y="2142384"/>
            <a:ext cx="473336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" panose="00000500000000000000" pitchFamily="50" charset="0"/>
              </a:rPr>
              <a:t>On </a:t>
            </a:r>
            <a:r>
              <a:rPr lang="en-GB" sz="2000" b="1" dirty="0">
                <a:latin typeface="OpenDyslexic" panose="00000500000000000000" pitchFamily="50" charset="0"/>
              </a:rPr>
              <a:t>Tuesday 12</a:t>
            </a:r>
            <a:r>
              <a:rPr lang="en-GB" sz="2000" b="1" baseline="30000" dirty="0">
                <a:latin typeface="OpenDyslexic" panose="00000500000000000000" pitchFamily="50" charset="0"/>
              </a:rPr>
              <a:t>th</a:t>
            </a:r>
            <a:r>
              <a:rPr lang="en-GB" sz="2000" b="1" dirty="0">
                <a:latin typeface="OpenDyslexic" panose="00000500000000000000" pitchFamily="50" charset="0"/>
              </a:rPr>
              <a:t> November </a:t>
            </a:r>
            <a:r>
              <a:rPr lang="en-GB" sz="2000" dirty="0">
                <a:latin typeface="OpenDyslexic" panose="00000500000000000000" pitchFamily="50" charset="0"/>
              </a:rPr>
              <a:t>at </a:t>
            </a:r>
            <a:r>
              <a:rPr lang="en-GB" sz="2000" b="1" dirty="0">
                <a:latin typeface="OpenDyslexic" panose="00000500000000000000" pitchFamily="50" charset="0"/>
              </a:rPr>
              <a:t>5pm</a:t>
            </a:r>
            <a:r>
              <a:rPr lang="en-GB" sz="2000" dirty="0">
                <a:latin typeface="OpenDyslexic" panose="00000500000000000000" pitchFamily="50" charset="0"/>
              </a:rPr>
              <a:t> there will be a parents meeting about the upcoming residential.</a:t>
            </a:r>
          </a:p>
          <a:p>
            <a:endParaRPr lang="en-GB" sz="2000" dirty="0">
              <a:latin typeface="OpenDyslexic" panose="00000500000000000000" pitchFamily="50" charset="0"/>
            </a:endParaRPr>
          </a:p>
          <a:p>
            <a:r>
              <a:rPr lang="en-GB" sz="2000" dirty="0">
                <a:latin typeface="OpenDyslexic" panose="00000500000000000000" pitchFamily="50" charset="0"/>
              </a:rPr>
              <a:t>Our residential is booked for Monday 25</a:t>
            </a:r>
            <a:r>
              <a:rPr lang="en-GB" sz="2000" baseline="30000" dirty="0">
                <a:latin typeface="OpenDyslexic" panose="00000500000000000000" pitchFamily="50" charset="0"/>
              </a:rPr>
              <a:t>th</a:t>
            </a:r>
            <a:r>
              <a:rPr lang="en-GB" sz="2000" dirty="0">
                <a:latin typeface="OpenDyslexic" panose="00000500000000000000" pitchFamily="50" charset="0"/>
              </a:rPr>
              <a:t> November- Wednesday 27</a:t>
            </a:r>
            <a:r>
              <a:rPr lang="en-GB" sz="2000" baseline="30000" dirty="0">
                <a:latin typeface="OpenDyslexic" panose="00000500000000000000" pitchFamily="50" charset="0"/>
              </a:rPr>
              <a:t>th</a:t>
            </a:r>
            <a:r>
              <a:rPr lang="en-GB" sz="2000" dirty="0">
                <a:latin typeface="OpenDyslexic" panose="00000500000000000000" pitchFamily="50" charset="0"/>
              </a:rPr>
              <a:t> November.</a:t>
            </a:r>
          </a:p>
        </p:txBody>
      </p:sp>
    </p:spTree>
    <p:extLst>
      <p:ext uri="{BB962C8B-B14F-4D97-AF65-F5344CB8AC3E}">
        <p14:creationId xmlns:p14="http://schemas.microsoft.com/office/powerpoint/2010/main" val="20967985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15" y="1624174"/>
            <a:ext cx="3790950" cy="3790950"/>
          </a:xfrm>
          <a:prstGeom prst="rect">
            <a:avLst/>
          </a:prstGeom>
        </p:spPr>
      </p:pic>
      <p:sp>
        <p:nvSpPr>
          <p:cNvPr id="4" name="Content Placeholder 1"/>
          <p:cNvSpPr txBox="1">
            <a:spLocks/>
          </p:cNvSpPr>
          <p:nvPr/>
        </p:nvSpPr>
        <p:spPr>
          <a:xfrm>
            <a:off x="5512525" y="2275065"/>
            <a:ext cx="4601886" cy="3561904"/>
          </a:xfrm>
          <a:prstGeom prst="rect">
            <a:avLst/>
          </a:prstGeom>
        </p:spPr>
        <p:txBody>
          <a:bodyPr vert="horz" lIns="0" tIns="45720" rIns="0" bIns="45720" rtlCol="0" anchor="t">
            <a:normAutofit fontScale="92500" lnSpcReduction="200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GB" altLang="en-US" sz="2400" dirty="0">
                <a:solidFill>
                  <a:schemeClr val="tx1"/>
                </a:solidFill>
                <a:latin typeface="OpenDyslexic" panose="00000500000000000000" pitchFamily="50" charset="0"/>
              </a:rPr>
              <a:t>We would like to thank you for your continued support.</a:t>
            </a:r>
          </a:p>
          <a:p>
            <a:pPr marL="457200" lvl="1" indent="0">
              <a:buNone/>
            </a:pPr>
            <a:endParaRPr lang="en-GB" altLang="en-US" sz="2400" dirty="0">
              <a:solidFill>
                <a:schemeClr val="tx1"/>
              </a:solidFill>
              <a:latin typeface="OpenDyslexic" panose="00000500000000000000" pitchFamily="50" charset="0"/>
            </a:endParaRPr>
          </a:p>
          <a:p>
            <a:pPr lvl="1"/>
            <a:r>
              <a:rPr lang="en-GB" altLang="en-US" sz="2400" dirty="0">
                <a:solidFill>
                  <a:schemeClr val="tx1"/>
                </a:solidFill>
                <a:latin typeface="OpenDyslexic" panose="00000500000000000000" pitchFamily="50" charset="0"/>
              </a:rPr>
              <a:t>If you have any queries regarding your child, please do not hesitate to contact us on class dojo or make an appointment through the office. </a:t>
            </a:r>
          </a:p>
          <a:p>
            <a:pPr lvl="2">
              <a:buFont typeface="Wingdings 2" pitchFamily="18" charset="2"/>
              <a:buNone/>
            </a:pPr>
            <a:endParaRPr lang="en-GB" alt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600" y="812414"/>
            <a:ext cx="1322387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95302" y="963526"/>
            <a:ext cx="7219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OpenDyslexic" panose="00000500000000000000" pitchFamily="50" charset="0"/>
              </a:rPr>
              <a:t>Working together</a:t>
            </a:r>
            <a:endParaRPr lang="en-GB" sz="32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419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85678ee-10f4-4304-acc7-ffc778deeeb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E90F8EB342C640958A7A789A966E13" ma:contentTypeVersion="16" ma:contentTypeDescription="Create a new document." ma:contentTypeScope="" ma:versionID="1362b4169ba8405ff71fd3abab25eb14">
  <xsd:schema xmlns:xsd="http://www.w3.org/2001/XMLSchema" xmlns:xs="http://www.w3.org/2001/XMLSchema" xmlns:p="http://schemas.microsoft.com/office/2006/metadata/properties" xmlns:ns3="e85678ee-10f4-4304-acc7-ffc778deeeb6" xmlns:ns4="0b1f3b19-7b42-4817-a315-7d621b1e96be" targetNamespace="http://schemas.microsoft.com/office/2006/metadata/properties" ma:root="true" ma:fieldsID="e6157d7395cb1d0f110ba63e4574499f" ns3:_="" ns4:_="">
    <xsd:import namespace="e85678ee-10f4-4304-acc7-ffc778deeeb6"/>
    <xsd:import namespace="0b1f3b19-7b42-4817-a315-7d621b1e96b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LengthInSeconds" minOccurs="0"/>
                <xsd:element ref="ns3:MediaServiceSystemTag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5678ee-10f4-4304-acc7-ffc778deee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1f3b19-7b42-4817-a315-7d621b1e96b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08AB70-0B0A-4A99-967D-18EA74FAA2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992AF8-0B08-46F4-8600-88F788293E11}">
  <ds:schemaRefs>
    <ds:schemaRef ds:uri="http://schemas.microsoft.com/office/2006/metadata/properties"/>
    <ds:schemaRef ds:uri="0b1f3b19-7b42-4817-a315-7d621b1e96b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e85678ee-10f4-4304-acc7-ffc778deeeb6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BFD65B9-6537-4F49-9DA1-478A0BB77C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85678ee-10f4-4304-acc7-ffc778deeeb6"/>
    <ds:schemaRef ds:uri="0b1f3b19-7b42-4817-a315-7d621b1e96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985</Words>
  <Application>Microsoft Office PowerPoint</Application>
  <PresentationFormat>Widescreen</PresentationFormat>
  <Paragraphs>125</Paragraphs>
  <Slides>30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Arial</vt:lpstr>
      <vt:lpstr>Calibri</vt:lpstr>
      <vt:lpstr>Calibri Light</vt:lpstr>
      <vt:lpstr>Ink Free</vt:lpstr>
      <vt:lpstr>OpenDyslexic</vt:lpstr>
      <vt:lpstr>Wingdings</vt:lpstr>
      <vt:lpstr>Wingdings 2</vt:lpstr>
      <vt:lpstr>Wingdings 3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Earrings</vt:lpstr>
      <vt:lpstr>PowerPoint Presentation</vt:lpstr>
      <vt:lpstr>PowerPoint Presentation</vt:lpstr>
      <vt:lpstr>PowerPoint Presentation</vt:lpstr>
      <vt:lpstr>PowerPoint Presentation</vt:lpstr>
      <vt:lpstr>English 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</vt:lpstr>
      <vt:lpstr>PowerPoint Presentation</vt:lpstr>
      <vt:lpstr>PowerPoint Presentation</vt:lpstr>
      <vt:lpstr>PowerPoint Presentation</vt:lpstr>
      <vt:lpstr>Online Safety</vt:lpstr>
      <vt:lpstr>PowerPoint Presentation</vt:lpstr>
      <vt:lpstr>PowerPoint Presentation</vt:lpstr>
      <vt:lpstr>PowerPoint Presentation</vt:lpstr>
      <vt:lpstr>PowerPoint Presentation</vt:lpstr>
    </vt:vector>
  </TitlesOfParts>
  <Company>Cardinal Newman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Kerri Owens</cp:lastModifiedBy>
  <cp:revision>63</cp:revision>
  <dcterms:created xsi:type="dcterms:W3CDTF">2022-09-15T21:06:35Z</dcterms:created>
  <dcterms:modified xsi:type="dcterms:W3CDTF">2024-09-17T15:05:50Z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0x0101001FE90F8EB342C640958A7A789A966E13</vt:lpwstr>
  </property>
</Properties>
</file>