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0" r:id="rId3"/>
    <p:sldId id="259" r:id="rId4"/>
    <p:sldId id="289" r:id="rId5"/>
    <p:sldId id="283" r:id="rId6"/>
    <p:sldId id="260" r:id="rId7"/>
    <p:sldId id="262" r:id="rId8"/>
    <p:sldId id="263" r:id="rId9"/>
    <p:sldId id="275" r:id="rId10"/>
    <p:sldId id="265" r:id="rId11"/>
    <p:sldId id="264" r:id="rId12"/>
    <p:sldId id="267" r:id="rId13"/>
    <p:sldId id="271" r:id="rId14"/>
    <p:sldId id="284" r:id="rId15"/>
    <p:sldId id="281" r:id="rId16"/>
    <p:sldId id="285" r:id="rId17"/>
    <p:sldId id="269" r:id="rId18"/>
    <p:sldId id="270" r:id="rId19"/>
    <p:sldId id="276" r:id="rId20"/>
    <p:sldId id="286" r:id="rId21"/>
    <p:sldId id="268" r:id="rId22"/>
    <p:sldId id="287" r:id="rId23"/>
    <p:sldId id="278" r:id="rId24"/>
    <p:sldId id="280" r:id="rId25"/>
    <p:sldId id="288" r:id="rId26"/>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B8DFB2"/>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2" autoAdjust="0"/>
    <p:restoredTop sz="94660"/>
  </p:normalViewPr>
  <p:slideViewPr>
    <p:cSldViewPr snapToGrid="0">
      <p:cViewPr varScale="1">
        <p:scale>
          <a:sx n="96" d="100"/>
          <a:sy n="96" d="100"/>
        </p:scale>
        <p:origin x="96" y="34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dirty="0"/>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B8DFB2"/>
            </a:gs>
            <a:gs pos="74000">
              <a:srgbClr val="B8DFB2">
                <a:lumMod val="45000"/>
                <a:lumOff val="55000"/>
              </a:srgbClr>
            </a:gs>
            <a:gs pos="83000">
              <a:srgbClr val="B8DFB2">
                <a:lumMod val="45000"/>
                <a:lumOff val="55000"/>
              </a:srgbClr>
            </a:gs>
            <a:gs pos="100000">
              <a:srgbClr val="B8DFB2">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07/03/2022</a:t>
            </a:fld>
            <a:endParaRPr lang="en-GB" dirty="0"/>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dirty="0"/>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a:xfrm>
            <a:off x="497005" y="369118"/>
            <a:ext cx="8543925" cy="1325563"/>
          </a:xfrm>
        </p:spPr>
        <p:txBody>
          <a:bodyPr>
            <a:normAutofit/>
          </a:bodyPr>
          <a:lstStyle/>
          <a:p>
            <a:pPr algn="ctr"/>
            <a:r>
              <a:rPr lang="en-GB" sz="7200" b="1" dirty="0"/>
              <a:t>Year 3</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497005" y="1694680"/>
            <a:ext cx="8543925" cy="787518"/>
          </a:xfrm>
        </p:spPr>
        <p:txBody>
          <a:bodyPr/>
          <a:lstStyle/>
          <a:p>
            <a:pPr marL="0" indent="0" algn="ctr">
              <a:buNone/>
            </a:pPr>
            <a:r>
              <a:rPr lang="en-GB" b="1" dirty="0"/>
              <a:t>How we live in </a:t>
            </a:r>
            <a:r>
              <a:rPr lang="en-GB" b="1" dirty="0" smtClean="0"/>
              <a:t>love</a:t>
            </a:r>
            <a:endParaRPr lang="en-GB" b="1" dirty="0"/>
          </a:p>
        </p:txBody>
      </p:sp>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7" name="Picture 6">
            <a:extLst>
              <a:ext uri="{FF2B5EF4-FFF2-40B4-BE49-F238E27FC236}">
                <a16:creationId xmlns:a16="http://schemas.microsoft.com/office/drawing/2014/main" id="{8AD28987-3F03-4C8C-8519-1E6E1B3403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3091" y="2338903"/>
            <a:ext cx="3151752" cy="4149981"/>
          </a:xfrm>
          <a:prstGeom prst="rect">
            <a:avLst/>
          </a:prstGeom>
        </p:spPr>
      </p:pic>
    </p:spTree>
    <p:extLst>
      <p:ext uri="{BB962C8B-B14F-4D97-AF65-F5344CB8AC3E}">
        <p14:creationId xmlns:p14="http://schemas.microsoft.com/office/powerpoint/2010/main" val="2609557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6" name="TextBox 5"/>
          <p:cNvSpPr txBox="1"/>
          <p:nvPr/>
        </p:nvSpPr>
        <p:spPr>
          <a:xfrm>
            <a:off x="280940" y="4760764"/>
            <a:ext cx="4521969" cy="1200329"/>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a:latin typeface="Arial"/>
                <a:cs typeface="Arial"/>
              </a:rPr>
              <a:t>Most of the mages 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a:latin typeface="Arial"/>
                <a:cs typeface="Arial"/>
              </a:rPr>
              <a:t>Other image credits</a:t>
            </a:r>
          </a:p>
          <a:p>
            <a:endParaRPr lang="en-US" sz="900" dirty="0">
              <a:latin typeface="Arial"/>
              <a:cs typeface="Arial"/>
            </a:endParaRPr>
          </a:p>
          <a:p>
            <a:r>
              <a:rPr lang="en-US" sz="900" dirty="0" smtClean="0">
                <a:latin typeface="Arial"/>
                <a:cs typeface="Arial"/>
              </a:rPr>
              <a:t>Slide </a:t>
            </a:r>
            <a:r>
              <a:rPr lang="en-US" sz="900" dirty="0">
                <a:latin typeface="Arial"/>
                <a:cs typeface="Arial"/>
              </a:rPr>
              <a:t>4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p:txBody>
      </p:sp>
      <p:sp>
        <p:nvSpPr>
          <p:cNvPr id="11" name="TextBox 10"/>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2" name="TextBox 11"/>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3" name="TextBox 12"/>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4" name="Picture 13"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8393426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
        <p:nvSpPr>
          <p:cNvPr id="9" name="Title 1">
            <a:extLst>
              <a:ext uri="{FF2B5EF4-FFF2-40B4-BE49-F238E27FC236}">
                <a16:creationId xmlns:a16="http://schemas.microsoft.com/office/drawing/2014/main" id="{905ACE9D-F3ED-4E62-9984-14FB55E4EBEB}"/>
              </a:ext>
            </a:extLst>
          </p:cNvPr>
          <p:cNvSpPr>
            <a:spLocks noGrp="1"/>
          </p:cNvSpPr>
          <p:nvPr>
            <p:ph type="title"/>
          </p:nvPr>
        </p:nvSpPr>
        <p:spPr>
          <a:xfrm>
            <a:off x="681038" y="365129"/>
            <a:ext cx="8543925" cy="1325563"/>
          </a:xfrm>
        </p:spPr>
        <p:txBody>
          <a:bodyPr>
            <a:normAutofit/>
          </a:bodyPr>
          <a:lstStyle/>
          <a:p>
            <a:r>
              <a:rPr lang="en-GB" sz="7200" dirty="0"/>
              <a:t>Aim</a:t>
            </a:r>
          </a:p>
        </p:txBody>
      </p:sp>
      <p:sp>
        <p:nvSpPr>
          <p:cNvPr id="10"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6"/>
            <a:ext cx="8543925" cy="1386079"/>
          </a:xfrm>
        </p:spPr>
        <p:txBody>
          <a:bodyPr>
            <a:normAutofit/>
          </a:bodyPr>
          <a:lstStyle/>
          <a:p>
            <a:pPr marL="0" indent="0">
              <a:buNone/>
            </a:pPr>
            <a:r>
              <a:rPr lang="en-GB" dirty="0"/>
              <a:t>To describe and give reasons for how we grow in love in caring and happy friendships where we are secure and safe.</a:t>
            </a:r>
          </a:p>
        </p:txBody>
      </p:sp>
      <p:pic>
        <p:nvPicPr>
          <p:cNvPr id="12" name="Picture 11">
            <a:extLst>
              <a:ext uri="{FF2B5EF4-FFF2-40B4-BE49-F238E27FC236}">
                <a16:creationId xmlns:a16="http://schemas.microsoft.com/office/drawing/2014/main" id="{E451C078-0F98-4238-A083-789B1F35243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636801" y="3016989"/>
            <a:ext cx="4326293" cy="3549778"/>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28">
            <a:extLst>
              <a:ext uri="{FF2B5EF4-FFF2-40B4-BE49-F238E27FC236}">
                <a16:creationId xmlns:a16="http://schemas.microsoft.com/office/drawing/2014/main" id="{B9A4B211-4A62-4CC0-96BC-7AB292CD3D3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30" name="Picture 29">
            <a:hlinkClick r:id="" action="ppaction://hlinkshowjump?jump=endshow"/>
            <a:extLst>
              <a:ext uri="{FF2B5EF4-FFF2-40B4-BE49-F238E27FC236}">
                <a16:creationId xmlns:a16="http://schemas.microsoft.com/office/drawing/2014/main" id="{1CEF8E6F-5ECE-40BE-BF1F-75774FD00E6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3" name="Picture 2">
            <a:extLst>
              <a:ext uri="{FF2B5EF4-FFF2-40B4-BE49-F238E27FC236}">
                <a16:creationId xmlns:a16="http://schemas.microsoft.com/office/drawing/2014/main" id="{C19A9516-6733-488C-992F-F80598F9B8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87" y="596900"/>
            <a:ext cx="6089913" cy="57531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36994D54-C94D-43A0-A7F4-D0D52F484F64}"/>
              </a:ext>
            </a:extLst>
          </p:cNvPr>
          <p:cNvSpPr txBox="1"/>
          <p:nvPr/>
        </p:nvSpPr>
        <p:spPr>
          <a:xfrm>
            <a:off x="773273" y="910611"/>
            <a:ext cx="1672603" cy="461665"/>
          </a:xfrm>
          <a:prstGeom prst="rect">
            <a:avLst/>
          </a:prstGeom>
          <a:noFill/>
        </p:spPr>
        <p:txBody>
          <a:bodyPr wrap="none" rtlCol="0">
            <a:spAutoFit/>
          </a:bodyPr>
          <a:lstStyle/>
          <a:p>
            <a:r>
              <a:rPr lang="en-GB" sz="2400" dirty="0">
                <a:latin typeface="Arial"/>
              </a:rPr>
              <a:t>community</a:t>
            </a:r>
          </a:p>
        </p:txBody>
      </p:sp>
      <p:sp>
        <p:nvSpPr>
          <p:cNvPr id="5" name="TextBox 4">
            <a:extLst>
              <a:ext uri="{FF2B5EF4-FFF2-40B4-BE49-F238E27FC236}">
                <a16:creationId xmlns:a16="http://schemas.microsoft.com/office/drawing/2014/main" id="{E894A898-69CE-4055-935B-72CE1153928C}"/>
              </a:ext>
            </a:extLst>
          </p:cNvPr>
          <p:cNvSpPr txBox="1"/>
          <p:nvPr/>
        </p:nvSpPr>
        <p:spPr>
          <a:xfrm>
            <a:off x="773272" y="1600373"/>
            <a:ext cx="1604676" cy="461665"/>
          </a:xfrm>
          <a:prstGeom prst="rect">
            <a:avLst/>
          </a:prstGeom>
          <a:noFill/>
        </p:spPr>
        <p:txBody>
          <a:bodyPr wrap="none" rtlCol="0">
            <a:spAutoFit/>
          </a:bodyPr>
          <a:lstStyle/>
          <a:p>
            <a:r>
              <a:rPr lang="en-GB" sz="2400" dirty="0">
                <a:latin typeface="Arial"/>
              </a:rPr>
              <a:t>God-given</a:t>
            </a:r>
          </a:p>
        </p:txBody>
      </p:sp>
      <p:sp>
        <p:nvSpPr>
          <p:cNvPr id="6" name="TextBox 5">
            <a:extLst>
              <a:ext uri="{FF2B5EF4-FFF2-40B4-BE49-F238E27FC236}">
                <a16:creationId xmlns:a16="http://schemas.microsoft.com/office/drawing/2014/main" id="{B587C8B6-7264-49CF-BA7A-5A694F9CC6F5}"/>
              </a:ext>
            </a:extLst>
          </p:cNvPr>
          <p:cNvSpPr txBox="1"/>
          <p:nvPr/>
        </p:nvSpPr>
        <p:spPr>
          <a:xfrm>
            <a:off x="773272" y="2290135"/>
            <a:ext cx="1519617" cy="461665"/>
          </a:xfrm>
          <a:prstGeom prst="rect">
            <a:avLst/>
          </a:prstGeom>
          <a:noFill/>
        </p:spPr>
        <p:txBody>
          <a:bodyPr wrap="none" rtlCol="0">
            <a:spAutoFit/>
          </a:bodyPr>
          <a:lstStyle/>
          <a:p>
            <a:r>
              <a:rPr lang="en-GB" sz="2400" dirty="0">
                <a:latin typeface="Arial"/>
              </a:rPr>
              <a:t>belonging</a:t>
            </a:r>
          </a:p>
        </p:txBody>
      </p:sp>
      <p:sp>
        <p:nvSpPr>
          <p:cNvPr id="8" name="TextBox 7">
            <a:extLst>
              <a:ext uri="{FF2B5EF4-FFF2-40B4-BE49-F238E27FC236}">
                <a16:creationId xmlns:a16="http://schemas.microsoft.com/office/drawing/2014/main" id="{E3F687D7-1A5E-40B4-B63E-5716B77DEF87}"/>
              </a:ext>
            </a:extLst>
          </p:cNvPr>
          <p:cNvSpPr txBox="1"/>
          <p:nvPr/>
        </p:nvSpPr>
        <p:spPr>
          <a:xfrm>
            <a:off x="773271" y="2979897"/>
            <a:ext cx="988372" cy="461665"/>
          </a:xfrm>
          <a:prstGeom prst="rect">
            <a:avLst/>
          </a:prstGeom>
          <a:noFill/>
        </p:spPr>
        <p:txBody>
          <a:bodyPr wrap="none" rtlCol="0">
            <a:spAutoFit/>
          </a:bodyPr>
          <a:lstStyle/>
          <a:p>
            <a:r>
              <a:rPr lang="en-GB" sz="2400" dirty="0">
                <a:latin typeface="Arial"/>
              </a:rPr>
              <a:t>f</a:t>
            </a:r>
            <a:r>
              <a:rPr lang="en-GB" sz="2400" dirty="0" smtClean="0">
                <a:latin typeface="Arial"/>
              </a:rPr>
              <a:t>amily</a:t>
            </a:r>
            <a:endParaRPr lang="en-GB" sz="2400" dirty="0">
              <a:latin typeface="Arial"/>
            </a:endParaRPr>
          </a:p>
        </p:txBody>
      </p:sp>
      <p:sp>
        <p:nvSpPr>
          <p:cNvPr id="9" name="TextBox 8">
            <a:extLst>
              <a:ext uri="{FF2B5EF4-FFF2-40B4-BE49-F238E27FC236}">
                <a16:creationId xmlns:a16="http://schemas.microsoft.com/office/drawing/2014/main" id="{F6674F7C-313B-4DBF-8EDB-599DAF6AC995}"/>
              </a:ext>
            </a:extLst>
          </p:cNvPr>
          <p:cNvSpPr txBox="1"/>
          <p:nvPr/>
        </p:nvSpPr>
        <p:spPr>
          <a:xfrm>
            <a:off x="773271" y="3662781"/>
            <a:ext cx="1176825" cy="461665"/>
          </a:xfrm>
          <a:prstGeom prst="rect">
            <a:avLst/>
          </a:prstGeom>
          <a:noFill/>
        </p:spPr>
        <p:txBody>
          <a:bodyPr wrap="none" rtlCol="0">
            <a:spAutoFit/>
          </a:bodyPr>
          <a:lstStyle/>
          <a:p>
            <a:r>
              <a:rPr lang="en-GB" sz="2400" dirty="0">
                <a:latin typeface="Arial"/>
              </a:rPr>
              <a:t>diverse</a:t>
            </a:r>
          </a:p>
        </p:txBody>
      </p:sp>
      <p:sp>
        <p:nvSpPr>
          <p:cNvPr id="11" name="TextBox 10">
            <a:extLst>
              <a:ext uri="{FF2B5EF4-FFF2-40B4-BE49-F238E27FC236}">
                <a16:creationId xmlns:a16="http://schemas.microsoft.com/office/drawing/2014/main" id="{0D221DE5-4E59-4D18-8E01-2957D0F12A88}"/>
              </a:ext>
            </a:extLst>
          </p:cNvPr>
          <p:cNvSpPr txBox="1"/>
          <p:nvPr/>
        </p:nvSpPr>
        <p:spPr>
          <a:xfrm>
            <a:off x="773270" y="4351304"/>
            <a:ext cx="971690" cy="461665"/>
          </a:xfrm>
          <a:prstGeom prst="rect">
            <a:avLst/>
          </a:prstGeom>
          <a:noFill/>
        </p:spPr>
        <p:txBody>
          <a:bodyPr wrap="none" rtlCol="0">
            <a:spAutoFit/>
          </a:bodyPr>
          <a:lstStyle/>
          <a:p>
            <a:r>
              <a:rPr lang="en-GB" sz="2400" dirty="0">
                <a:latin typeface="Arial"/>
              </a:rPr>
              <a:t>father</a:t>
            </a:r>
          </a:p>
        </p:txBody>
      </p:sp>
      <p:sp>
        <p:nvSpPr>
          <p:cNvPr id="12" name="TextBox 11">
            <a:extLst>
              <a:ext uri="{FF2B5EF4-FFF2-40B4-BE49-F238E27FC236}">
                <a16:creationId xmlns:a16="http://schemas.microsoft.com/office/drawing/2014/main" id="{579D0B01-9EBB-436E-947D-98A17B14ACE5}"/>
              </a:ext>
            </a:extLst>
          </p:cNvPr>
          <p:cNvSpPr txBox="1"/>
          <p:nvPr/>
        </p:nvSpPr>
        <p:spPr>
          <a:xfrm>
            <a:off x="773270" y="5049183"/>
            <a:ext cx="1146468" cy="461665"/>
          </a:xfrm>
          <a:prstGeom prst="rect">
            <a:avLst/>
          </a:prstGeom>
          <a:noFill/>
        </p:spPr>
        <p:txBody>
          <a:bodyPr wrap="none" rtlCol="0">
            <a:spAutoFit/>
          </a:bodyPr>
          <a:lstStyle/>
          <a:p>
            <a:r>
              <a:rPr lang="en-GB" sz="2400" dirty="0">
                <a:latin typeface="Arial"/>
              </a:rPr>
              <a:t>mother</a:t>
            </a:r>
          </a:p>
        </p:txBody>
      </p:sp>
      <p:sp>
        <p:nvSpPr>
          <p:cNvPr id="14" name="TextBox 13">
            <a:extLst>
              <a:ext uri="{FF2B5EF4-FFF2-40B4-BE49-F238E27FC236}">
                <a16:creationId xmlns:a16="http://schemas.microsoft.com/office/drawing/2014/main" id="{9596EA86-0A48-4347-A568-12A14A97AE2D}"/>
              </a:ext>
            </a:extLst>
          </p:cNvPr>
          <p:cNvSpPr txBox="1"/>
          <p:nvPr/>
        </p:nvSpPr>
        <p:spPr>
          <a:xfrm>
            <a:off x="2828893" y="897481"/>
            <a:ext cx="889987" cy="461665"/>
          </a:xfrm>
          <a:prstGeom prst="rect">
            <a:avLst/>
          </a:prstGeom>
          <a:noFill/>
        </p:spPr>
        <p:txBody>
          <a:bodyPr wrap="none" rtlCol="0">
            <a:spAutoFit/>
          </a:bodyPr>
          <a:lstStyle/>
          <a:p>
            <a:r>
              <a:rPr lang="en-GB" sz="2400" dirty="0">
                <a:latin typeface="Arial"/>
              </a:rPr>
              <a:t>carer</a:t>
            </a:r>
          </a:p>
        </p:txBody>
      </p:sp>
      <p:sp>
        <p:nvSpPr>
          <p:cNvPr id="15" name="TextBox 14">
            <a:extLst>
              <a:ext uri="{FF2B5EF4-FFF2-40B4-BE49-F238E27FC236}">
                <a16:creationId xmlns:a16="http://schemas.microsoft.com/office/drawing/2014/main" id="{85831775-AFB2-408E-8CBB-7966F9CA2B18}"/>
              </a:ext>
            </a:extLst>
          </p:cNvPr>
          <p:cNvSpPr txBox="1"/>
          <p:nvPr/>
        </p:nvSpPr>
        <p:spPr>
          <a:xfrm>
            <a:off x="2828893" y="1582932"/>
            <a:ext cx="1382560" cy="461665"/>
          </a:xfrm>
          <a:prstGeom prst="rect">
            <a:avLst/>
          </a:prstGeom>
          <a:noFill/>
        </p:spPr>
        <p:txBody>
          <a:bodyPr wrap="none" rtlCol="0">
            <a:spAutoFit/>
          </a:bodyPr>
          <a:lstStyle/>
          <a:p>
            <a:r>
              <a:rPr lang="en-GB" sz="2400" dirty="0">
                <a:latin typeface="Arial"/>
              </a:rPr>
              <a:t>guardian</a:t>
            </a:r>
          </a:p>
        </p:txBody>
      </p:sp>
      <p:sp>
        <p:nvSpPr>
          <p:cNvPr id="16" name="TextBox 15">
            <a:extLst>
              <a:ext uri="{FF2B5EF4-FFF2-40B4-BE49-F238E27FC236}">
                <a16:creationId xmlns:a16="http://schemas.microsoft.com/office/drawing/2014/main" id="{873BAE56-BB0C-47EB-B95C-418412EE2020}"/>
              </a:ext>
            </a:extLst>
          </p:cNvPr>
          <p:cNvSpPr txBox="1"/>
          <p:nvPr/>
        </p:nvSpPr>
        <p:spPr>
          <a:xfrm>
            <a:off x="2828893" y="2272694"/>
            <a:ext cx="1245503" cy="461665"/>
          </a:xfrm>
          <a:prstGeom prst="rect">
            <a:avLst/>
          </a:prstGeom>
          <a:noFill/>
        </p:spPr>
        <p:txBody>
          <a:bodyPr wrap="none" rtlCol="0">
            <a:spAutoFit/>
          </a:bodyPr>
          <a:lstStyle/>
          <a:p>
            <a:r>
              <a:rPr lang="en-GB" sz="2400" dirty="0">
                <a:latin typeface="Arial"/>
              </a:rPr>
              <a:t>feelings</a:t>
            </a:r>
          </a:p>
        </p:txBody>
      </p:sp>
      <p:sp>
        <p:nvSpPr>
          <p:cNvPr id="17" name="TextBox 16">
            <a:extLst>
              <a:ext uri="{FF2B5EF4-FFF2-40B4-BE49-F238E27FC236}">
                <a16:creationId xmlns:a16="http://schemas.microsoft.com/office/drawing/2014/main" id="{6B107A91-91C1-4CE9-B272-0E727C625459}"/>
              </a:ext>
            </a:extLst>
          </p:cNvPr>
          <p:cNvSpPr txBox="1"/>
          <p:nvPr/>
        </p:nvSpPr>
        <p:spPr>
          <a:xfrm>
            <a:off x="2828892" y="2962456"/>
            <a:ext cx="1433505" cy="461665"/>
          </a:xfrm>
          <a:prstGeom prst="rect">
            <a:avLst/>
          </a:prstGeom>
          <a:noFill/>
        </p:spPr>
        <p:txBody>
          <a:bodyPr wrap="none" rtlCol="0">
            <a:spAutoFit/>
          </a:bodyPr>
          <a:lstStyle/>
          <a:p>
            <a:r>
              <a:rPr lang="en-GB" sz="2400" dirty="0">
                <a:latin typeface="Arial"/>
              </a:rPr>
              <a:t>emotions</a:t>
            </a:r>
          </a:p>
        </p:txBody>
      </p:sp>
      <p:sp>
        <p:nvSpPr>
          <p:cNvPr id="18" name="TextBox 17">
            <a:extLst>
              <a:ext uri="{FF2B5EF4-FFF2-40B4-BE49-F238E27FC236}">
                <a16:creationId xmlns:a16="http://schemas.microsoft.com/office/drawing/2014/main" id="{3EAE0193-B4FC-4629-9199-DD93FBDCC09E}"/>
              </a:ext>
            </a:extLst>
          </p:cNvPr>
          <p:cNvSpPr txBox="1"/>
          <p:nvPr/>
        </p:nvSpPr>
        <p:spPr>
          <a:xfrm>
            <a:off x="2828891" y="3658040"/>
            <a:ext cx="1108446" cy="461665"/>
          </a:xfrm>
          <a:prstGeom prst="rect">
            <a:avLst/>
          </a:prstGeom>
          <a:noFill/>
        </p:spPr>
        <p:txBody>
          <a:bodyPr wrap="none" rtlCol="0">
            <a:spAutoFit/>
          </a:bodyPr>
          <a:lstStyle/>
          <a:p>
            <a:r>
              <a:rPr lang="en-GB" sz="2400" dirty="0">
                <a:latin typeface="Arial"/>
              </a:rPr>
              <a:t>friends</a:t>
            </a:r>
          </a:p>
        </p:txBody>
      </p:sp>
      <p:sp>
        <p:nvSpPr>
          <p:cNvPr id="19" name="TextBox 18">
            <a:extLst>
              <a:ext uri="{FF2B5EF4-FFF2-40B4-BE49-F238E27FC236}">
                <a16:creationId xmlns:a16="http://schemas.microsoft.com/office/drawing/2014/main" id="{BF9C7C42-CFA8-4451-BFBF-D016D53FD0FF}"/>
              </a:ext>
            </a:extLst>
          </p:cNvPr>
          <p:cNvSpPr txBox="1"/>
          <p:nvPr/>
        </p:nvSpPr>
        <p:spPr>
          <a:xfrm>
            <a:off x="2828890" y="4346563"/>
            <a:ext cx="1057050" cy="461665"/>
          </a:xfrm>
          <a:prstGeom prst="rect">
            <a:avLst/>
          </a:prstGeom>
          <a:noFill/>
        </p:spPr>
        <p:txBody>
          <a:bodyPr wrap="none" rtlCol="0">
            <a:spAutoFit/>
          </a:bodyPr>
          <a:lstStyle/>
          <a:p>
            <a:r>
              <a:rPr lang="en-GB" sz="2400" dirty="0">
                <a:latin typeface="Arial"/>
              </a:rPr>
              <a:t>loyalty</a:t>
            </a:r>
          </a:p>
        </p:txBody>
      </p:sp>
      <p:sp>
        <p:nvSpPr>
          <p:cNvPr id="20" name="TextBox 19">
            <a:extLst>
              <a:ext uri="{FF2B5EF4-FFF2-40B4-BE49-F238E27FC236}">
                <a16:creationId xmlns:a16="http://schemas.microsoft.com/office/drawing/2014/main" id="{90BB12DE-382E-4ECD-9D37-6451A35B851B}"/>
              </a:ext>
            </a:extLst>
          </p:cNvPr>
          <p:cNvSpPr txBox="1"/>
          <p:nvPr/>
        </p:nvSpPr>
        <p:spPr>
          <a:xfrm>
            <a:off x="2828890" y="5044442"/>
            <a:ext cx="1399392" cy="461665"/>
          </a:xfrm>
          <a:prstGeom prst="rect">
            <a:avLst/>
          </a:prstGeom>
          <a:noFill/>
        </p:spPr>
        <p:txBody>
          <a:bodyPr wrap="none" rtlCol="0">
            <a:spAutoFit/>
          </a:bodyPr>
          <a:lstStyle/>
          <a:p>
            <a:r>
              <a:rPr lang="en-GB" sz="2400" dirty="0">
                <a:latin typeface="Arial"/>
              </a:rPr>
              <a:t>kindness</a:t>
            </a:r>
          </a:p>
        </p:txBody>
      </p:sp>
      <p:sp>
        <p:nvSpPr>
          <p:cNvPr id="22" name="TextBox 21">
            <a:extLst>
              <a:ext uri="{FF2B5EF4-FFF2-40B4-BE49-F238E27FC236}">
                <a16:creationId xmlns:a16="http://schemas.microsoft.com/office/drawing/2014/main" id="{9B84649B-90FF-494D-9213-0FFCC86B9FAC}"/>
              </a:ext>
            </a:extLst>
          </p:cNvPr>
          <p:cNvSpPr txBox="1"/>
          <p:nvPr/>
        </p:nvSpPr>
        <p:spPr>
          <a:xfrm>
            <a:off x="4554043" y="881696"/>
            <a:ext cx="787395" cy="461665"/>
          </a:xfrm>
          <a:prstGeom prst="rect">
            <a:avLst/>
          </a:prstGeom>
          <a:noFill/>
        </p:spPr>
        <p:txBody>
          <a:bodyPr wrap="none" rtlCol="0">
            <a:spAutoFit/>
          </a:bodyPr>
          <a:lstStyle/>
          <a:p>
            <a:r>
              <a:rPr lang="en-GB" sz="2400" dirty="0">
                <a:latin typeface="Arial"/>
              </a:rPr>
              <a:t>trust</a:t>
            </a:r>
          </a:p>
        </p:txBody>
      </p:sp>
      <p:sp>
        <p:nvSpPr>
          <p:cNvPr id="23" name="TextBox 22">
            <a:extLst>
              <a:ext uri="{FF2B5EF4-FFF2-40B4-BE49-F238E27FC236}">
                <a16:creationId xmlns:a16="http://schemas.microsoft.com/office/drawing/2014/main" id="{FA3E3997-E1A5-48BB-9A79-18A5D41E4C17}"/>
              </a:ext>
            </a:extLst>
          </p:cNvPr>
          <p:cNvSpPr txBox="1"/>
          <p:nvPr/>
        </p:nvSpPr>
        <p:spPr>
          <a:xfrm>
            <a:off x="4554043" y="1583925"/>
            <a:ext cx="1210938" cy="461665"/>
          </a:xfrm>
          <a:prstGeom prst="rect">
            <a:avLst/>
          </a:prstGeom>
          <a:noFill/>
        </p:spPr>
        <p:txBody>
          <a:bodyPr wrap="none" rtlCol="0">
            <a:spAutoFit/>
          </a:bodyPr>
          <a:lstStyle/>
          <a:p>
            <a:r>
              <a:rPr lang="en-GB" sz="2400" dirty="0">
                <a:latin typeface="Arial"/>
              </a:rPr>
              <a:t>selfless</a:t>
            </a:r>
          </a:p>
        </p:txBody>
      </p:sp>
      <p:sp>
        <p:nvSpPr>
          <p:cNvPr id="24" name="TextBox 23">
            <a:extLst>
              <a:ext uri="{FF2B5EF4-FFF2-40B4-BE49-F238E27FC236}">
                <a16:creationId xmlns:a16="http://schemas.microsoft.com/office/drawing/2014/main" id="{E1686B63-2EA2-48E4-B28F-C1223925EB93}"/>
              </a:ext>
            </a:extLst>
          </p:cNvPr>
          <p:cNvSpPr txBox="1"/>
          <p:nvPr/>
        </p:nvSpPr>
        <p:spPr>
          <a:xfrm>
            <a:off x="4554043" y="2260987"/>
            <a:ext cx="1468070" cy="461665"/>
          </a:xfrm>
          <a:prstGeom prst="rect">
            <a:avLst/>
          </a:prstGeom>
          <a:noFill/>
        </p:spPr>
        <p:txBody>
          <a:bodyPr wrap="none" rtlCol="0">
            <a:spAutoFit/>
          </a:bodyPr>
          <a:lstStyle/>
          <a:p>
            <a:r>
              <a:rPr lang="en-GB" sz="2400" dirty="0">
                <a:latin typeface="Arial"/>
              </a:rPr>
              <a:t>generous</a:t>
            </a:r>
          </a:p>
        </p:txBody>
      </p:sp>
      <p:sp>
        <p:nvSpPr>
          <p:cNvPr id="25" name="TextBox 24">
            <a:extLst>
              <a:ext uri="{FF2B5EF4-FFF2-40B4-BE49-F238E27FC236}">
                <a16:creationId xmlns:a16="http://schemas.microsoft.com/office/drawing/2014/main" id="{D2AC67FC-50E3-4257-B8CE-0798C99337E0}"/>
              </a:ext>
            </a:extLst>
          </p:cNvPr>
          <p:cNvSpPr txBox="1"/>
          <p:nvPr/>
        </p:nvSpPr>
        <p:spPr>
          <a:xfrm>
            <a:off x="4554042" y="2933971"/>
            <a:ext cx="1279617" cy="461665"/>
          </a:xfrm>
          <a:prstGeom prst="rect">
            <a:avLst/>
          </a:prstGeom>
          <a:noFill/>
        </p:spPr>
        <p:txBody>
          <a:bodyPr wrap="none" rtlCol="0">
            <a:spAutoFit/>
          </a:bodyPr>
          <a:lstStyle/>
          <a:p>
            <a:r>
              <a:rPr lang="en-GB" sz="2400" dirty="0">
                <a:latin typeface="Arial"/>
              </a:rPr>
              <a:t>reasons</a:t>
            </a:r>
          </a:p>
        </p:txBody>
      </p:sp>
      <p:sp>
        <p:nvSpPr>
          <p:cNvPr id="26" name="TextBox 25">
            <a:extLst>
              <a:ext uri="{FF2B5EF4-FFF2-40B4-BE49-F238E27FC236}">
                <a16:creationId xmlns:a16="http://schemas.microsoft.com/office/drawing/2014/main" id="{27970B43-C74E-4656-AF48-BF9430B11D63}"/>
              </a:ext>
            </a:extLst>
          </p:cNvPr>
          <p:cNvSpPr txBox="1"/>
          <p:nvPr/>
        </p:nvSpPr>
        <p:spPr>
          <a:xfrm>
            <a:off x="4554042" y="3633633"/>
            <a:ext cx="1530437" cy="461665"/>
          </a:xfrm>
          <a:prstGeom prst="rect">
            <a:avLst/>
          </a:prstGeom>
          <a:noFill/>
        </p:spPr>
        <p:txBody>
          <a:bodyPr wrap="none" rtlCol="0">
            <a:spAutoFit/>
          </a:bodyPr>
          <a:lstStyle/>
          <a:p>
            <a:r>
              <a:rPr lang="en-GB" sz="2400" dirty="0">
                <a:latin typeface="Arial"/>
              </a:rPr>
              <a:t>difficulties</a:t>
            </a:r>
          </a:p>
        </p:txBody>
      </p:sp>
      <p:sp>
        <p:nvSpPr>
          <p:cNvPr id="27" name="TextBox 26">
            <a:extLst>
              <a:ext uri="{FF2B5EF4-FFF2-40B4-BE49-F238E27FC236}">
                <a16:creationId xmlns:a16="http://schemas.microsoft.com/office/drawing/2014/main" id="{E531581B-C117-4900-B2F5-321D153280C7}"/>
              </a:ext>
            </a:extLst>
          </p:cNvPr>
          <p:cNvSpPr txBox="1"/>
          <p:nvPr/>
        </p:nvSpPr>
        <p:spPr>
          <a:xfrm>
            <a:off x="4554040" y="4334856"/>
            <a:ext cx="1228221" cy="461665"/>
          </a:xfrm>
          <a:prstGeom prst="rect">
            <a:avLst/>
          </a:prstGeom>
          <a:noFill/>
        </p:spPr>
        <p:txBody>
          <a:bodyPr wrap="none" rtlCol="0">
            <a:spAutoFit/>
          </a:bodyPr>
          <a:lstStyle/>
          <a:p>
            <a:r>
              <a:rPr lang="en-GB" sz="2400" dirty="0">
                <a:latin typeface="Arial"/>
              </a:rPr>
              <a:t>positive</a:t>
            </a:r>
          </a:p>
        </p:txBody>
      </p:sp>
      <p:sp>
        <p:nvSpPr>
          <p:cNvPr id="31" name="TextBox 30">
            <a:extLst>
              <a:ext uri="{FF2B5EF4-FFF2-40B4-BE49-F238E27FC236}">
                <a16:creationId xmlns:a16="http://schemas.microsoft.com/office/drawing/2014/main" id="{59683AFF-E5AF-4F5C-986E-235C17366121}"/>
              </a:ext>
            </a:extLst>
          </p:cNvPr>
          <p:cNvSpPr txBox="1"/>
          <p:nvPr/>
        </p:nvSpPr>
        <p:spPr>
          <a:xfrm>
            <a:off x="4554040" y="5032735"/>
            <a:ext cx="1519016" cy="461665"/>
          </a:xfrm>
          <a:prstGeom prst="rect">
            <a:avLst/>
          </a:prstGeom>
          <a:noFill/>
        </p:spPr>
        <p:txBody>
          <a:bodyPr wrap="none" rtlCol="0">
            <a:spAutoFit/>
          </a:bodyPr>
          <a:lstStyle/>
          <a:p>
            <a:r>
              <a:rPr lang="en-GB" sz="2400" dirty="0">
                <a:latin typeface="Arial"/>
              </a:rPr>
              <a:t>respectful</a:t>
            </a:r>
          </a:p>
        </p:txBody>
      </p:sp>
      <p:pic>
        <p:nvPicPr>
          <p:cNvPr id="2" name="Picture 1">
            <a:extLst>
              <a:ext uri="{FF2B5EF4-FFF2-40B4-BE49-F238E27FC236}">
                <a16:creationId xmlns:a16="http://schemas.microsoft.com/office/drawing/2014/main" id="{C5AAB0A3-43E5-4461-84A7-942E9417E6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37200" y="1357479"/>
            <a:ext cx="4322063" cy="4221622"/>
          </a:xfrm>
          <a:prstGeom prst="rect">
            <a:avLst/>
          </a:prstGeom>
        </p:spPr>
      </p:pic>
    </p:spTree>
    <p:extLst>
      <p:ext uri="{BB962C8B-B14F-4D97-AF65-F5344CB8AC3E}">
        <p14:creationId xmlns:p14="http://schemas.microsoft.com/office/powerpoint/2010/main" val="953027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F85BB-304F-442E-9F67-0521B72D6314}"/>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14C57886-F9F3-4D91-8673-95126119784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909993" cy="6858001"/>
          </a:xfrm>
          <a:prstGeom prst="rect">
            <a:avLst/>
          </a:prstGeom>
          <a:ln>
            <a:noFill/>
          </a:ln>
          <a:effectLst>
            <a:softEdge rad="112500"/>
          </a:effectLst>
        </p:spPr>
      </p:pic>
      <p:sp>
        <p:nvSpPr>
          <p:cNvPr id="6" name="TextBox 5">
            <a:extLst>
              <a:ext uri="{FF2B5EF4-FFF2-40B4-BE49-F238E27FC236}">
                <a16:creationId xmlns:a16="http://schemas.microsoft.com/office/drawing/2014/main" id="{F0C68216-983E-4B04-A887-A470ED3A7247}"/>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id="{BDCA63F7-46B3-4A95-BBA5-2A6D8219BBE2}"/>
              </a:ext>
            </a:extLst>
          </p:cNvPr>
          <p:cNvSpPr/>
          <p:nvPr/>
        </p:nvSpPr>
        <p:spPr>
          <a:xfrm>
            <a:off x="2909461" y="318169"/>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a:t>
            </a:r>
            <a:r>
              <a:rPr lang="en-GB" sz="2400" dirty="0" smtClean="0">
                <a:solidFill>
                  <a:schemeClr val="tx1"/>
                </a:solidFill>
                <a:latin typeface="Arial"/>
              </a:rPr>
              <a:t>istening</a:t>
            </a:r>
            <a:endParaRPr lang="en-GB" sz="2400" dirty="0">
              <a:solidFill>
                <a:schemeClr val="tx1"/>
              </a:solidFill>
              <a:latin typeface="Arial"/>
            </a:endParaRPr>
          </a:p>
        </p:txBody>
      </p:sp>
      <p:sp>
        <p:nvSpPr>
          <p:cNvPr id="8" name="Rectangle: Diagonal Corners Rounded 7">
            <a:extLst>
              <a:ext uri="{FF2B5EF4-FFF2-40B4-BE49-F238E27FC236}">
                <a16:creationId xmlns:a16="http://schemas.microsoft.com/office/drawing/2014/main" id="{AF1B11BC-5EDA-4D1E-B951-D7ACFC018857}"/>
              </a:ext>
            </a:extLst>
          </p:cNvPr>
          <p:cNvSpPr/>
          <p:nvPr/>
        </p:nvSpPr>
        <p:spPr>
          <a:xfrm>
            <a:off x="2261571" y="1556434"/>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Diagonal Corners Rounded 8">
            <a:extLst>
              <a:ext uri="{FF2B5EF4-FFF2-40B4-BE49-F238E27FC236}">
                <a16:creationId xmlns:a16="http://schemas.microsoft.com/office/drawing/2014/main" id="{3CE80977-E796-49EA-AA98-3BAA4D312129}"/>
              </a:ext>
            </a:extLst>
          </p:cNvPr>
          <p:cNvSpPr/>
          <p:nvPr/>
        </p:nvSpPr>
        <p:spPr>
          <a:xfrm>
            <a:off x="1854481" y="2644869"/>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Diagonal Corners Rounded 9">
            <a:extLst>
              <a:ext uri="{FF2B5EF4-FFF2-40B4-BE49-F238E27FC236}">
                <a16:creationId xmlns:a16="http://schemas.microsoft.com/office/drawing/2014/main" id="{F55D3C48-340D-4081-AE45-85AD0FA10A4A}"/>
              </a:ext>
            </a:extLst>
          </p:cNvPr>
          <p:cNvSpPr/>
          <p:nvPr/>
        </p:nvSpPr>
        <p:spPr>
          <a:xfrm>
            <a:off x="1854481" y="3908730"/>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Diagonal Corners Rounded 10">
            <a:extLst>
              <a:ext uri="{FF2B5EF4-FFF2-40B4-BE49-F238E27FC236}">
                <a16:creationId xmlns:a16="http://schemas.microsoft.com/office/drawing/2014/main" id="{FF643FAE-1FBA-4F75-8DF8-B4724F603C8B}"/>
              </a:ext>
            </a:extLst>
          </p:cNvPr>
          <p:cNvSpPr/>
          <p:nvPr/>
        </p:nvSpPr>
        <p:spPr>
          <a:xfrm>
            <a:off x="2261571" y="5026562"/>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Diagonal Corners Rounded 11">
            <a:extLst>
              <a:ext uri="{FF2B5EF4-FFF2-40B4-BE49-F238E27FC236}">
                <a16:creationId xmlns:a16="http://schemas.microsoft.com/office/drawing/2014/main" id="{61B2205D-684D-404F-B27B-CA18FEE5CABF}"/>
              </a:ext>
            </a:extLst>
          </p:cNvPr>
          <p:cNvSpPr/>
          <p:nvPr/>
        </p:nvSpPr>
        <p:spPr>
          <a:xfrm>
            <a:off x="4262760" y="5626887"/>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Diagonal Corners Rounded 13">
            <a:extLst>
              <a:ext uri="{FF2B5EF4-FFF2-40B4-BE49-F238E27FC236}">
                <a16:creationId xmlns:a16="http://schemas.microsoft.com/office/drawing/2014/main" id="{41FF24B7-587C-493E-A732-EC0ABDDF9FB5}"/>
              </a:ext>
            </a:extLst>
          </p:cNvPr>
          <p:cNvSpPr/>
          <p:nvPr/>
        </p:nvSpPr>
        <p:spPr>
          <a:xfrm>
            <a:off x="5949070" y="365125"/>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Diagonal Corners Rounded 14">
            <a:extLst>
              <a:ext uri="{FF2B5EF4-FFF2-40B4-BE49-F238E27FC236}">
                <a16:creationId xmlns:a16="http://schemas.microsoft.com/office/drawing/2014/main" id="{F30D8159-5E49-4846-BDF2-913CF1A81D4A}"/>
              </a:ext>
            </a:extLst>
          </p:cNvPr>
          <p:cNvSpPr/>
          <p:nvPr/>
        </p:nvSpPr>
        <p:spPr>
          <a:xfrm>
            <a:off x="6589999" y="1573607"/>
            <a:ext cx="2364531"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Diagonal Corners Rounded 15">
            <a:extLst>
              <a:ext uri="{FF2B5EF4-FFF2-40B4-BE49-F238E27FC236}">
                <a16:creationId xmlns:a16="http://schemas.microsoft.com/office/drawing/2014/main" id="{8CC4CCC8-A60E-4E58-B7A8-061A83D1F025}"/>
              </a:ext>
            </a:extLst>
          </p:cNvPr>
          <p:cNvSpPr/>
          <p:nvPr/>
        </p:nvSpPr>
        <p:spPr>
          <a:xfrm>
            <a:off x="7030261" y="2913400"/>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Diagonal Corners Rounded 16">
            <a:extLst>
              <a:ext uri="{FF2B5EF4-FFF2-40B4-BE49-F238E27FC236}">
                <a16:creationId xmlns:a16="http://schemas.microsoft.com/office/drawing/2014/main" id="{ADDA9B43-D1B0-4746-89C0-C5022E885228}"/>
              </a:ext>
            </a:extLst>
          </p:cNvPr>
          <p:cNvSpPr/>
          <p:nvPr/>
        </p:nvSpPr>
        <p:spPr>
          <a:xfrm>
            <a:off x="6590000" y="4070878"/>
            <a:ext cx="1799394"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Diagonal Corners Rounded 17">
            <a:extLst>
              <a:ext uri="{FF2B5EF4-FFF2-40B4-BE49-F238E27FC236}">
                <a16:creationId xmlns:a16="http://schemas.microsoft.com/office/drawing/2014/main" id="{021574F0-67B6-4447-93FD-46715D2EA727}"/>
              </a:ext>
            </a:extLst>
          </p:cNvPr>
          <p:cNvSpPr/>
          <p:nvPr/>
        </p:nvSpPr>
        <p:spPr>
          <a:xfrm>
            <a:off x="6513133" y="5153154"/>
            <a:ext cx="2681668" cy="622570"/>
          </a:xfrm>
          <a:prstGeom prst="round2DiagRect">
            <a:avLst/>
          </a:prstGeom>
          <a:solidFill>
            <a:srgbClr val="B8DFB2"/>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0F8FBC6F-2AE9-43D3-BB1E-C256563139FB}"/>
              </a:ext>
            </a:extLst>
          </p:cNvPr>
          <p:cNvSpPr/>
          <p:nvPr/>
        </p:nvSpPr>
        <p:spPr>
          <a:xfrm>
            <a:off x="2242613" y="1636887"/>
            <a:ext cx="1757175" cy="461665"/>
          </a:xfrm>
          <a:prstGeom prst="rect">
            <a:avLst/>
          </a:prstGeom>
        </p:spPr>
        <p:txBody>
          <a:bodyPr wrap="square">
            <a:spAutoFit/>
          </a:bodyPr>
          <a:lstStyle/>
          <a:p>
            <a:pPr algn="ctr"/>
            <a:r>
              <a:rPr lang="en-GB" sz="2400" dirty="0">
                <a:latin typeface="Arial"/>
              </a:rPr>
              <a:t>O</a:t>
            </a:r>
            <a:r>
              <a:rPr lang="en-GB" sz="2400" dirty="0" smtClean="0">
                <a:latin typeface="Arial"/>
              </a:rPr>
              <a:t>bserving</a:t>
            </a:r>
            <a:endParaRPr lang="en-GB" sz="2400" dirty="0">
              <a:latin typeface="Arial"/>
            </a:endParaRPr>
          </a:p>
        </p:txBody>
      </p:sp>
      <p:sp>
        <p:nvSpPr>
          <p:cNvPr id="20" name="Rectangle 19">
            <a:extLst>
              <a:ext uri="{FF2B5EF4-FFF2-40B4-BE49-F238E27FC236}">
                <a16:creationId xmlns:a16="http://schemas.microsoft.com/office/drawing/2014/main" id="{F14D093D-9395-4836-AD4C-A22B807CE5AF}"/>
              </a:ext>
            </a:extLst>
          </p:cNvPr>
          <p:cNvSpPr/>
          <p:nvPr/>
        </p:nvSpPr>
        <p:spPr>
          <a:xfrm>
            <a:off x="2165622" y="2694367"/>
            <a:ext cx="1313881" cy="461665"/>
          </a:xfrm>
          <a:prstGeom prst="rect">
            <a:avLst/>
          </a:prstGeom>
        </p:spPr>
        <p:txBody>
          <a:bodyPr wrap="none">
            <a:spAutoFit/>
          </a:bodyPr>
          <a:lstStyle/>
          <a:p>
            <a:pPr algn="ctr"/>
            <a:r>
              <a:rPr lang="en-GB" sz="2400" dirty="0">
                <a:latin typeface="Arial"/>
              </a:rPr>
              <a:t>R</a:t>
            </a:r>
            <a:r>
              <a:rPr lang="en-GB" sz="2400" dirty="0" smtClean="0">
                <a:latin typeface="Arial"/>
              </a:rPr>
              <a:t>elating</a:t>
            </a:r>
            <a:endParaRPr lang="en-GB" sz="2400" dirty="0">
              <a:latin typeface="Arial"/>
            </a:endParaRPr>
          </a:p>
        </p:txBody>
      </p:sp>
      <p:sp>
        <p:nvSpPr>
          <p:cNvPr id="21" name="Rectangle 20">
            <a:extLst>
              <a:ext uri="{FF2B5EF4-FFF2-40B4-BE49-F238E27FC236}">
                <a16:creationId xmlns:a16="http://schemas.microsoft.com/office/drawing/2014/main" id="{1045123E-58EA-4532-A278-8E87F65F3610}"/>
              </a:ext>
            </a:extLst>
          </p:cNvPr>
          <p:cNvSpPr/>
          <p:nvPr/>
        </p:nvSpPr>
        <p:spPr>
          <a:xfrm>
            <a:off x="2020143" y="3989183"/>
            <a:ext cx="1468070" cy="461665"/>
          </a:xfrm>
          <a:prstGeom prst="rect">
            <a:avLst/>
          </a:prstGeom>
        </p:spPr>
        <p:txBody>
          <a:bodyPr wrap="none">
            <a:spAutoFit/>
          </a:bodyPr>
          <a:lstStyle/>
          <a:p>
            <a:pPr algn="ctr"/>
            <a:r>
              <a:rPr lang="en-GB" sz="2400" dirty="0">
                <a:latin typeface="Arial"/>
              </a:rPr>
              <a:t>S</a:t>
            </a:r>
            <a:r>
              <a:rPr lang="en-GB" sz="2400" dirty="0" smtClean="0">
                <a:latin typeface="Arial"/>
              </a:rPr>
              <a:t>peaking</a:t>
            </a:r>
            <a:endParaRPr lang="en-GB" sz="2400" dirty="0">
              <a:latin typeface="Arial"/>
            </a:endParaRPr>
          </a:p>
        </p:txBody>
      </p:sp>
      <p:sp>
        <p:nvSpPr>
          <p:cNvPr id="22" name="Rectangle 21">
            <a:extLst>
              <a:ext uri="{FF2B5EF4-FFF2-40B4-BE49-F238E27FC236}">
                <a16:creationId xmlns:a16="http://schemas.microsoft.com/office/drawing/2014/main" id="{46D14E98-65DC-4D70-B383-F45F14442752}"/>
              </a:ext>
            </a:extLst>
          </p:cNvPr>
          <p:cNvSpPr/>
          <p:nvPr/>
        </p:nvSpPr>
        <p:spPr>
          <a:xfrm>
            <a:off x="2319213" y="5066074"/>
            <a:ext cx="1724450" cy="461665"/>
          </a:xfrm>
          <a:prstGeom prst="rect">
            <a:avLst/>
          </a:prstGeom>
        </p:spPr>
        <p:txBody>
          <a:bodyPr wrap="none">
            <a:spAutoFit/>
          </a:bodyPr>
          <a:lstStyle/>
          <a:p>
            <a:pPr algn="ctr"/>
            <a:r>
              <a:rPr lang="en-GB" sz="2400" dirty="0">
                <a:latin typeface="Arial"/>
              </a:rPr>
              <a:t>R</a:t>
            </a:r>
            <a:r>
              <a:rPr lang="en-GB" sz="2400" dirty="0" smtClean="0">
                <a:latin typeface="Arial"/>
              </a:rPr>
              <a:t>especting</a:t>
            </a:r>
            <a:endParaRPr lang="en-GB" sz="2400" dirty="0">
              <a:latin typeface="Arial"/>
            </a:endParaRPr>
          </a:p>
        </p:txBody>
      </p:sp>
      <p:sp>
        <p:nvSpPr>
          <p:cNvPr id="23" name="Rectangle 22">
            <a:extLst>
              <a:ext uri="{FF2B5EF4-FFF2-40B4-BE49-F238E27FC236}">
                <a16:creationId xmlns:a16="http://schemas.microsoft.com/office/drawing/2014/main" id="{3A556F56-C73C-43B8-B392-3AE00447B4EF}"/>
              </a:ext>
            </a:extLst>
          </p:cNvPr>
          <p:cNvSpPr/>
          <p:nvPr/>
        </p:nvSpPr>
        <p:spPr>
          <a:xfrm>
            <a:off x="4548345" y="5707340"/>
            <a:ext cx="1228221" cy="461665"/>
          </a:xfrm>
          <a:prstGeom prst="rect">
            <a:avLst/>
          </a:prstGeom>
        </p:spPr>
        <p:txBody>
          <a:bodyPr wrap="none">
            <a:spAutoFit/>
          </a:bodyPr>
          <a:lstStyle/>
          <a:p>
            <a:pPr algn="ctr"/>
            <a:r>
              <a:rPr lang="en-GB" sz="2400" dirty="0">
                <a:latin typeface="Arial"/>
              </a:rPr>
              <a:t>P</a:t>
            </a:r>
            <a:r>
              <a:rPr lang="en-GB" sz="2400" dirty="0" smtClean="0">
                <a:latin typeface="Arial"/>
              </a:rPr>
              <a:t>raying</a:t>
            </a:r>
            <a:endParaRPr lang="en-GB" sz="2400" dirty="0">
              <a:latin typeface="Arial"/>
            </a:endParaRPr>
          </a:p>
        </p:txBody>
      </p:sp>
      <p:sp>
        <p:nvSpPr>
          <p:cNvPr id="24" name="Rectangle 23">
            <a:extLst>
              <a:ext uri="{FF2B5EF4-FFF2-40B4-BE49-F238E27FC236}">
                <a16:creationId xmlns:a16="http://schemas.microsoft.com/office/drawing/2014/main" id="{4BB4C81A-878C-49B9-8733-01D199A517C3}"/>
              </a:ext>
            </a:extLst>
          </p:cNvPr>
          <p:cNvSpPr/>
          <p:nvPr/>
        </p:nvSpPr>
        <p:spPr>
          <a:xfrm>
            <a:off x="6072127" y="433987"/>
            <a:ext cx="1553280" cy="461665"/>
          </a:xfrm>
          <a:prstGeom prst="rect">
            <a:avLst/>
          </a:prstGeom>
        </p:spPr>
        <p:txBody>
          <a:bodyPr wrap="none">
            <a:spAutoFit/>
          </a:bodyPr>
          <a:lstStyle/>
          <a:p>
            <a:pPr algn="ctr"/>
            <a:r>
              <a:rPr lang="en-GB" sz="2400" dirty="0">
                <a:latin typeface="Arial"/>
              </a:rPr>
              <a:t>R</a:t>
            </a:r>
            <a:r>
              <a:rPr lang="en-GB" sz="2400" dirty="0" smtClean="0">
                <a:latin typeface="Arial"/>
              </a:rPr>
              <a:t>eflecting</a:t>
            </a:r>
            <a:endParaRPr lang="en-GB" sz="2400" dirty="0">
              <a:latin typeface="Arial"/>
            </a:endParaRPr>
          </a:p>
        </p:txBody>
      </p:sp>
      <p:sp>
        <p:nvSpPr>
          <p:cNvPr id="25" name="Rectangle 24">
            <a:extLst>
              <a:ext uri="{FF2B5EF4-FFF2-40B4-BE49-F238E27FC236}">
                <a16:creationId xmlns:a16="http://schemas.microsoft.com/office/drawing/2014/main" id="{B2B265D7-50A9-4ED3-B204-36D0C4B2B579}"/>
              </a:ext>
            </a:extLst>
          </p:cNvPr>
          <p:cNvSpPr/>
          <p:nvPr/>
        </p:nvSpPr>
        <p:spPr>
          <a:xfrm>
            <a:off x="6671701" y="1633362"/>
            <a:ext cx="2186566" cy="461665"/>
          </a:xfrm>
          <a:prstGeom prst="rect">
            <a:avLst/>
          </a:prstGeom>
        </p:spPr>
        <p:txBody>
          <a:bodyPr wrap="none">
            <a:spAutoFit/>
          </a:bodyPr>
          <a:lstStyle/>
          <a:p>
            <a:pPr algn="ctr"/>
            <a:r>
              <a:rPr lang="en-GB" sz="2400" dirty="0">
                <a:latin typeface="Arial"/>
              </a:rPr>
              <a:t>U</a:t>
            </a:r>
            <a:r>
              <a:rPr lang="en-GB" sz="2400" dirty="0" smtClean="0">
                <a:latin typeface="Arial"/>
              </a:rPr>
              <a:t>nderstanding</a:t>
            </a:r>
            <a:endParaRPr lang="en-GB" sz="2400" dirty="0">
              <a:latin typeface="Arial"/>
            </a:endParaRPr>
          </a:p>
        </p:txBody>
      </p:sp>
      <p:sp>
        <p:nvSpPr>
          <p:cNvPr id="26" name="Rectangle 25">
            <a:extLst>
              <a:ext uri="{FF2B5EF4-FFF2-40B4-BE49-F238E27FC236}">
                <a16:creationId xmlns:a16="http://schemas.microsoft.com/office/drawing/2014/main" id="{6F7EC56E-97AF-47EB-BC01-54309B0E1565}"/>
              </a:ext>
            </a:extLst>
          </p:cNvPr>
          <p:cNvSpPr/>
          <p:nvPr/>
        </p:nvSpPr>
        <p:spPr>
          <a:xfrm>
            <a:off x="7110638" y="2980375"/>
            <a:ext cx="1638640" cy="461665"/>
          </a:xfrm>
          <a:prstGeom prst="rect">
            <a:avLst/>
          </a:prstGeom>
        </p:spPr>
        <p:txBody>
          <a:bodyPr wrap="none">
            <a:spAutoFit/>
          </a:bodyPr>
          <a:lstStyle/>
          <a:p>
            <a:pPr algn="ctr"/>
            <a:r>
              <a:rPr lang="en-GB" sz="2400" dirty="0">
                <a:latin typeface="Arial"/>
              </a:rPr>
              <a:t>D</a:t>
            </a:r>
            <a:r>
              <a:rPr lang="en-GB" sz="2400" dirty="0" smtClean="0">
                <a:latin typeface="Arial"/>
              </a:rPr>
              <a:t>escribing</a:t>
            </a:r>
            <a:endParaRPr lang="en-GB" sz="2400" dirty="0">
              <a:latin typeface="Arial"/>
            </a:endParaRPr>
          </a:p>
        </p:txBody>
      </p:sp>
      <p:sp>
        <p:nvSpPr>
          <p:cNvPr id="27" name="Rectangle 26">
            <a:extLst>
              <a:ext uri="{FF2B5EF4-FFF2-40B4-BE49-F238E27FC236}">
                <a16:creationId xmlns:a16="http://schemas.microsoft.com/office/drawing/2014/main" id="{726A79E4-D277-4324-8D47-761916901DB0}"/>
              </a:ext>
            </a:extLst>
          </p:cNvPr>
          <p:cNvSpPr/>
          <p:nvPr/>
        </p:nvSpPr>
        <p:spPr>
          <a:xfrm>
            <a:off x="6629700" y="4141816"/>
            <a:ext cx="1719992" cy="461665"/>
          </a:xfrm>
          <a:prstGeom prst="rect">
            <a:avLst/>
          </a:prstGeom>
        </p:spPr>
        <p:txBody>
          <a:bodyPr wrap="none">
            <a:spAutoFit/>
          </a:bodyPr>
          <a:lstStyle/>
          <a:p>
            <a:pPr algn="ctr"/>
            <a:r>
              <a:rPr lang="en-GB" sz="2400" dirty="0">
                <a:latin typeface="Arial"/>
              </a:rPr>
              <a:t>A</a:t>
            </a:r>
            <a:r>
              <a:rPr lang="en-GB" sz="2400" dirty="0" smtClean="0">
                <a:latin typeface="Arial"/>
              </a:rPr>
              <a:t>rticulating</a:t>
            </a:r>
            <a:endParaRPr lang="en-GB" sz="2400" dirty="0">
              <a:latin typeface="Arial"/>
            </a:endParaRPr>
          </a:p>
        </p:txBody>
      </p:sp>
      <p:sp>
        <p:nvSpPr>
          <p:cNvPr id="28" name="Rectangle 27">
            <a:extLst>
              <a:ext uri="{FF2B5EF4-FFF2-40B4-BE49-F238E27FC236}">
                <a16:creationId xmlns:a16="http://schemas.microsoft.com/office/drawing/2014/main" id="{CEC0AFFF-973D-4A3E-B7FA-5CFEBC27E954}"/>
              </a:ext>
            </a:extLst>
          </p:cNvPr>
          <p:cNvSpPr/>
          <p:nvPr/>
        </p:nvSpPr>
        <p:spPr>
          <a:xfrm>
            <a:off x="6586052" y="5200044"/>
            <a:ext cx="2408532" cy="461665"/>
          </a:xfrm>
          <a:prstGeom prst="rect">
            <a:avLst/>
          </a:prstGeom>
        </p:spPr>
        <p:txBody>
          <a:bodyPr wrap="none">
            <a:spAutoFit/>
          </a:bodyPr>
          <a:lstStyle/>
          <a:p>
            <a:pPr algn="ctr"/>
            <a:r>
              <a:rPr lang="en-GB" sz="2400" dirty="0">
                <a:latin typeface="Arial"/>
              </a:rPr>
              <a:t>C</a:t>
            </a:r>
            <a:r>
              <a:rPr lang="en-GB" sz="2400" dirty="0" smtClean="0">
                <a:latin typeface="Arial"/>
              </a:rPr>
              <a:t>hoosing </a:t>
            </a:r>
            <a:r>
              <a:rPr lang="en-GB" sz="2400" dirty="0">
                <a:latin typeface="Arial"/>
              </a:rPr>
              <a:t>wisely</a:t>
            </a:r>
          </a:p>
        </p:txBody>
      </p:sp>
      <p:sp>
        <p:nvSpPr>
          <p:cNvPr id="30" name="Rectangle: Rounded Corners 29">
            <a:extLst>
              <a:ext uri="{FF2B5EF4-FFF2-40B4-BE49-F238E27FC236}">
                <a16:creationId xmlns:a16="http://schemas.microsoft.com/office/drawing/2014/main" id="{B1A7DA25-6580-414B-800E-2CFB9CCB7D12}"/>
              </a:ext>
            </a:extLst>
          </p:cNvPr>
          <p:cNvSpPr/>
          <p:nvPr/>
        </p:nvSpPr>
        <p:spPr>
          <a:xfrm>
            <a:off x="7833606" y="629573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Tree>
    <p:extLst>
      <p:ext uri="{BB962C8B-B14F-4D97-AF65-F5344CB8AC3E}">
        <p14:creationId xmlns:p14="http://schemas.microsoft.com/office/powerpoint/2010/main" val="1527364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341695" y="2029457"/>
            <a:ext cx="9263321" cy="481347"/>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a:xfrm>
            <a:off x="363518" y="206366"/>
            <a:ext cx="8543925" cy="1325563"/>
          </a:xfrm>
        </p:spPr>
        <p:txBody>
          <a:bodyPr/>
          <a:lstStyle/>
          <a:p>
            <a:r>
              <a:rPr lang="en-GB" b="1" dirty="0"/>
              <a:t>Social and Emotional</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363518" y="132785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id="{A893B1EE-5921-4378-9F6D-DA967E140C5A}"/>
              </a:ext>
            </a:extLst>
          </p:cNvPr>
          <p:cNvSpPr/>
          <p:nvPr/>
        </p:nvSpPr>
        <p:spPr>
          <a:xfrm>
            <a:off x="363518" y="2016450"/>
            <a:ext cx="8739191" cy="425758"/>
          </a:xfrm>
          <a:prstGeom prst="rect">
            <a:avLst/>
          </a:prstGeom>
        </p:spPr>
        <p:txBody>
          <a:bodyPr wrap="none">
            <a:spAutoFit/>
          </a:bodyPr>
          <a:lstStyle/>
          <a:p>
            <a:pPr>
              <a:lnSpc>
                <a:spcPts val="2640"/>
              </a:lnSpc>
            </a:pPr>
            <a:r>
              <a:rPr lang="en-GB" sz="2000" dirty="0">
                <a:latin typeface="Arial"/>
              </a:rPr>
              <a:t>T</a:t>
            </a:r>
            <a:r>
              <a:rPr lang="en-GB" sz="2000" dirty="0" smtClean="0">
                <a:latin typeface="Arial"/>
              </a:rPr>
              <a:t>o </a:t>
            </a:r>
            <a:r>
              <a:rPr lang="en-GB" sz="2000" dirty="0">
                <a:latin typeface="Arial"/>
              </a:rPr>
              <a:t>describe and give reasons how </a:t>
            </a:r>
            <a:r>
              <a:rPr lang="en-GB" sz="2000" dirty="0" smtClean="0">
                <a:latin typeface="Arial"/>
              </a:rPr>
              <a:t>friendships </a:t>
            </a:r>
            <a:r>
              <a:rPr lang="en-GB" sz="2000" dirty="0">
                <a:latin typeface="Arial"/>
              </a:rPr>
              <a:t>make us feel happy and safe.</a:t>
            </a:r>
          </a:p>
        </p:txBody>
      </p:sp>
      <p:pic>
        <p:nvPicPr>
          <p:cNvPr id="11" name="Picture 10">
            <a:extLst>
              <a:ext uri="{FF2B5EF4-FFF2-40B4-BE49-F238E27FC236}">
                <a16:creationId xmlns:a16="http://schemas.microsoft.com/office/drawing/2014/main" id="{47D1BD7A-D5B3-4816-BA64-3E9674BD95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855259" y="3071913"/>
            <a:ext cx="4195483" cy="3429000"/>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281597"/>
            <a:ext cx="8543925" cy="988404"/>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9" y="1320800"/>
            <a:ext cx="8915331" cy="53467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2480"/>
              </a:lnSpc>
              <a:spcBef>
                <a:spcPts val="0"/>
              </a:spcBef>
              <a:spcAft>
                <a:spcPts val="1500"/>
              </a:spcAft>
              <a:buFont typeface="Wingdings" charset="2"/>
              <a:buChar char="§"/>
            </a:pPr>
            <a:r>
              <a:rPr lang="en-GB" sz="2000" dirty="0" smtClean="0">
                <a:latin typeface="Arial"/>
              </a:rPr>
              <a:t>How </a:t>
            </a:r>
            <a:r>
              <a:rPr lang="en-GB" sz="2000" dirty="0">
                <a:latin typeface="Arial"/>
              </a:rPr>
              <a:t>do friendships make us feel happy </a:t>
            </a:r>
            <a:r>
              <a:rPr lang="en-GB" sz="2000" dirty="0" smtClean="0">
                <a:latin typeface="Arial"/>
              </a:rPr>
              <a:t>and</a:t>
            </a:r>
            <a:br>
              <a:rPr lang="en-GB" sz="2000" dirty="0" smtClean="0">
                <a:latin typeface="Arial"/>
              </a:rPr>
            </a:br>
            <a:r>
              <a:rPr lang="en-GB" sz="2000" dirty="0" smtClean="0">
                <a:latin typeface="Arial"/>
              </a:rPr>
              <a:t>secure?</a:t>
            </a:r>
          </a:p>
          <a:p>
            <a:pPr>
              <a:lnSpc>
                <a:spcPts val="2480"/>
              </a:lnSpc>
              <a:spcBef>
                <a:spcPts val="0"/>
              </a:spcBef>
              <a:spcAft>
                <a:spcPts val="1500"/>
              </a:spcAft>
              <a:buFont typeface="Wingdings" charset="2"/>
              <a:buChar char="§"/>
            </a:pPr>
            <a:r>
              <a:rPr lang="en-GB" sz="2000" dirty="0" smtClean="0">
                <a:latin typeface="Arial"/>
              </a:rPr>
              <a:t>Who </a:t>
            </a:r>
            <a:r>
              <a:rPr lang="en-GB" sz="2000" dirty="0">
                <a:latin typeface="Arial"/>
              </a:rPr>
              <a:t>could you turn to if you didn’t feel safe </a:t>
            </a:r>
            <a:r>
              <a:rPr lang="en-GB" sz="2000" dirty="0" smtClean="0">
                <a:latin typeface="Arial"/>
              </a:rPr>
              <a:t>in</a:t>
            </a:r>
            <a:br>
              <a:rPr lang="en-GB" sz="2000" dirty="0" smtClean="0">
                <a:latin typeface="Arial"/>
              </a:rPr>
            </a:br>
            <a:r>
              <a:rPr lang="en-GB" sz="2000" dirty="0" smtClean="0">
                <a:latin typeface="Arial"/>
              </a:rPr>
              <a:t>a </a:t>
            </a:r>
            <a:r>
              <a:rPr lang="en-GB" sz="2000" dirty="0">
                <a:latin typeface="Arial"/>
              </a:rPr>
              <a:t> </a:t>
            </a:r>
            <a:r>
              <a:rPr lang="en-GB" sz="2000" dirty="0" smtClean="0">
                <a:latin typeface="Arial"/>
              </a:rPr>
              <a:t>friendship?</a:t>
            </a:r>
            <a:endParaRPr lang="en-GB" sz="2000" dirty="0">
              <a:latin typeface="Arial"/>
            </a:endParaRPr>
          </a:p>
          <a:p>
            <a:pPr>
              <a:lnSpc>
                <a:spcPts val="2480"/>
              </a:lnSpc>
              <a:spcBef>
                <a:spcPts val="0"/>
              </a:spcBef>
              <a:spcAft>
                <a:spcPts val="1500"/>
              </a:spcAft>
              <a:buFont typeface="Wingdings" charset="2"/>
              <a:buChar char="§"/>
            </a:pPr>
            <a:r>
              <a:rPr lang="en-GB" sz="2000" dirty="0">
                <a:latin typeface="Arial"/>
              </a:rPr>
              <a:t>What is the difference between a relative</a:t>
            </a:r>
            <a:r>
              <a:rPr lang="en-GB" sz="2000" dirty="0" smtClean="0">
                <a:latin typeface="Arial"/>
              </a:rPr>
              <a:t>,</a:t>
            </a:r>
            <a:br>
              <a:rPr lang="en-GB" sz="2000" dirty="0" smtClean="0">
                <a:latin typeface="Arial"/>
              </a:rPr>
            </a:br>
            <a:r>
              <a:rPr lang="en-GB" sz="2000" dirty="0" smtClean="0">
                <a:latin typeface="Arial"/>
              </a:rPr>
              <a:t>a </a:t>
            </a:r>
            <a:r>
              <a:rPr lang="en-GB" sz="2000" dirty="0">
                <a:latin typeface="Arial"/>
              </a:rPr>
              <a:t>friend and an acquaintance</a:t>
            </a:r>
            <a:r>
              <a:rPr lang="en-GB" sz="2000" dirty="0" smtClean="0">
                <a:latin typeface="Arial"/>
              </a:rPr>
              <a:t>?</a:t>
            </a:r>
            <a:endParaRPr lang="en-GB" sz="2000" dirty="0">
              <a:latin typeface="Arial"/>
            </a:endParaRPr>
          </a:p>
          <a:p>
            <a:pPr>
              <a:lnSpc>
                <a:spcPts val="2480"/>
              </a:lnSpc>
              <a:spcBef>
                <a:spcPts val="0"/>
              </a:spcBef>
              <a:spcAft>
                <a:spcPts val="1500"/>
              </a:spcAft>
              <a:buFont typeface="Wingdings" charset="2"/>
              <a:buChar char="§"/>
            </a:pPr>
            <a:r>
              <a:rPr lang="en-GB" sz="2000" dirty="0" smtClean="0">
                <a:latin typeface="Arial"/>
              </a:rPr>
              <a:t>How </a:t>
            </a:r>
            <a:r>
              <a:rPr lang="en-GB" sz="2000" dirty="0">
                <a:latin typeface="Arial"/>
              </a:rPr>
              <a:t>would you respond to an adult you do not know who makes you feel uncomfortable or unsafe</a:t>
            </a:r>
            <a:r>
              <a:rPr lang="en-GB" sz="2000" dirty="0" smtClean="0">
                <a:latin typeface="Arial"/>
              </a:rPr>
              <a:t>?</a:t>
            </a:r>
            <a:endParaRPr lang="en-GB" sz="2000" dirty="0">
              <a:latin typeface="Arial"/>
            </a:endParaRPr>
          </a:p>
          <a:p>
            <a:pPr>
              <a:lnSpc>
                <a:spcPts val="2480"/>
              </a:lnSpc>
              <a:spcBef>
                <a:spcPts val="0"/>
              </a:spcBef>
              <a:spcAft>
                <a:spcPts val="1500"/>
              </a:spcAft>
              <a:buFont typeface="Wingdings" charset="2"/>
              <a:buChar char="§"/>
            </a:pPr>
            <a:r>
              <a:rPr lang="en-GB" sz="2000" dirty="0">
                <a:latin typeface="Arial"/>
              </a:rPr>
              <a:t>What are the qualities, characteristics of a true friend</a:t>
            </a:r>
            <a:r>
              <a:rPr lang="en-GB" sz="2000" dirty="0" smtClean="0">
                <a:latin typeface="Arial"/>
              </a:rPr>
              <a:t>?</a:t>
            </a:r>
            <a:endParaRPr lang="en-GB" sz="2000" dirty="0">
              <a:latin typeface="Arial"/>
            </a:endParaRPr>
          </a:p>
          <a:p>
            <a:pPr>
              <a:lnSpc>
                <a:spcPts val="2480"/>
              </a:lnSpc>
              <a:spcBef>
                <a:spcPts val="0"/>
              </a:spcBef>
              <a:spcAft>
                <a:spcPts val="1500"/>
              </a:spcAft>
              <a:buFont typeface="Wingdings" charset="2"/>
              <a:buChar char="§"/>
            </a:pPr>
            <a:r>
              <a:rPr lang="en-GB" sz="2000" dirty="0">
                <a:latin typeface="Arial"/>
              </a:rPr>
              <a:t>Sometimes people behave differently online, even our </a:t>
            </a:r>
            <a:r>
              <a:rPr lang="en-GB" sz="2000" dirty="0" smtClean="0">
                <a:latin typeface="Arial"/>
              </a:rPr>
              <a:t>friends.</a:t>
            </a:r>
            <a:br>
              <a:rPr lang="en-GB" sz="2000" dirty="0" smtClean="0">
                <a:latin typeface="Arial"/>
              </a:rPr>
            </a:br>
            <a:r>
              <a:rPr lang="en-GB" sz="2000" dirty="0" smtClean="0">
                <a:latin typeface="Arial"/>
              </a:rPr>
              <a:t>How </a:t>
            </a:r>
            <a:r>
              <a:rPr lang="en-GB" sz="2000" dirty="0">
                <a:latin typeface="Arial"/>
              </a:rPr>
              <a:t>can we make sure these friendships are positive and safe</a:t>
            </a:r>
            <a:r>
              <a:rPr lang="en-GB" sz="2000" dirty="0" smtClean="0">
                <a:latin typeface="Arial"/>
              </a:rPr>
              <a:t>?</a:t>
            </a:r>
            <a:endParaRPr lang="en-GB" sz="2000" dirty="0">
              <a:latin typeface="Arial"/>
            </a:endParaRPr>
          </a:p>
          <a:p>
            <a:pPr>
              <a:lnSpc>
                <a:spcPts val="2480"/>
              </a:lnSpc>
              <a:spcBef>
                <a:spcPts val="0"/>
              </a:spcBef>
              <a:spcAft>
                <a:spcPts val="1500"/>
              </a:spcAft>
              <a:buFont typeface="Wingdings" charset="2"/>
              <a:buChar char="§"/>
            </a:pPr>
            <a:r>
              <a:rPr lang="en-GB" sz="2000" dirty="0" smtClean="0">
                <a:latin typeface="Arial"/>
              </a:rPr>
              <a:t>How </a:t>
            </a:r>
            <a:r>
              <a:rPr lang="en-GB" sz="2000" dirty="0">
                <a:latin typeface="Arial"/>
              </a:rPr>
              <a:t>can friendships change</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08AAF3AE-CD44-440F-AB53-6B7604F913D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019612" y="362366"/>
            <a:ext cx="3566518" cy="2921800"/>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0" y="1"/>
            <a:ext cx="9906000" cy="6857999"/>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963613" y="736566"/>
            <a:ext cx="5724042" cy="1325563"/>
          </a:xfrm>
        </p:spPr>
        <p:txBody>
          <a:bodyPr/>
          <a:lstStyle/>
          <a:p>
            <a:pPr algn="r"/>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435786" y="2558019"/>
            <a:ext cx="6251870" cy="26867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ts val="3360"/>
              </a:lnSpc>
              <a:buNone/>
            </a:pPr>
            <a:r>
              <a:rPr lang="en-GB" sz="2400" dirty="0">
                <a:solidFill>
                  <a:schemeClr val="bg1"/>
                </a:solidFill>
                <a:latin typeface="Arial"/>
              </a:rPr>
              <a:t>Thank you, Jesus</a:t>
            </a:r>
            <a:r>
              <a:rPr lang="en-GB" sz="2400" dirty="0" smtClean="0">
                <a:solidFill>
                  <a:schemeClr val="bg1"/>
                </a:solidFill>
                <a:latin typeface="Arial"/>
              </a:rPr>
              <a:t>,</a:t>
            </a:r>
            <a:br>
              <a:rPr lang="en-GB" sz="2400" dirty="0" smtClean="0">
                <a:solidFill>
                  <a:schemeClr val="bg1"/>
                </a:solidFill>
                <a:latin typeface="Arial"/>
              </a:rPr>
            </a:br>
            <a:r>
              <a:rPr lang="en-GB" sz="2400" dirty="0" smtClean="0">
                <a:solidFill>
                  <a:schemeClr val="bg1"/>
                </a:solidFill>
                <a:latin typeface="Arial"/>
              </a:rPr>
              <a:t>for </a:t>
            </a:r>
            <a:r>
              <a:rPr lang="en-GB" sz="2400" dirty="0">
                <a:solidFill>
                  <a:schemeClr val="bg1"/>
                </a:solidFill>
                <a:latin typeface="Arial"/>
              </a:rPr>
              <a:t>the gift of friendship. </a:t>
            </a:r>
          </a:p>
          <a:p>
            <a:pPr marL="0" indent="0" algn="r">
              <a:lnSpc>
                <a:spcPts val="3360"/>
              </a:lnSpc>
              <a:buNone/>
            </a:pPr>
            <a:endParaRPr lang="en-GB" sz="2400" dirty="0">
              <a:solidFill>
                <a:schemeClr val="bg1"/>
              </a:solidFill>
              <a:latin typeface="Arial"/>
            </a:endParaRPr>
          </a:p>
          <a:p>
            <a:pPr marL="0" indent="0" algn="r">
              <a:lnSpc>
                <a:spcPts val="3360"/>
              </a:lnSpc>
              <a:buNone/>
            </a:pPr>
            <a:r>
              <a:rPr lang="en-GB" sz="2400" dirty="0">
                <a:solidFill>
                  <a:schemeClr val="bg1"/>
                </a:solidFill>
                <a:latin typeface="Arial"/>
              </a:rPr>
              <a:t>Thank you for giving me good friends </a:t>
            </a:r>
            <a:r>
              <a:rPr lang="en-GB" sz="2400" dirty="0" smtClean="0">
                <a:solidFill>
                  <a:schemeClr val="bg1"/>
                </a:solidFill>
                <a:latin typeface="Arial"/>
              </a:rPr>
              <a:t/>
            </a:r>
            <a:br>
              <a:rPr lang="en-GB" sz="2400" dirty="0" smtClean="0">
                <a:solidFill>
                  <a:schemeClr val="bg1"/>
                </a:solidFill>
                <a:latin typeface="Arial"/>
              </a:rPr>
            </a:br>
            <a:r>
              <a:rPr lang="en-GB" sz="2400" dirty="0" smtClean="0">
                <a:solidFill>
                  <a:schemeClr val="bg1"/>
                </a:solidFill>
                <a:latin typeface="Arial"/>
              </a:rPr>
              <a:t>and </a:t>
            </a:r>
            <a:r>
              <a:rPr lang="en-GB" sz="2400" dirty="0">
                <a:solidFill>
                  <a:schemeClr val="bg1"/>
                </a:solidFill>
                <a:latin typeface="Arial"/>
              </a:rPr>
              <a:t>help me to be a true friend to others</a:t>
            </a:r>
            <a:r>
              <a:rPr lang="en-GB" sz="2400" dirty="0" smtClean="0">
                <a:solidFill>
                  <a:schemeClr val="bg1"/>
                </a:solidFill>
                <a:latin typeface="Arial"/>
              </a:rPr>
              <a:t>.</a:t>
            </a: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Year 3 –</a:t>
            </a:r>
            <a:endParaRPr lang="en-GB" sz="1000" dirty="0">
              <a:solidFill>
                <a:schemeClr val="tx1"/>
              </a:solidFill>
              <a:latin typeface="Arial"/>
              <a:cs typeface="Arial"/>
            </a:endParaRPr>
          </a:p>
        </p:txBody>
      </p:sp>
      <p:pic>
        <p:nvPicPr>
          <p:cNvPr id="4" name="Picture 3">
            <a:extLst>
              <a:ext uri="{FF2B5EF4-FFF2-40B4-BE49-F238E27FC236}">
                <a16:creationId xmlns:a16="http://schemas.microsoft.com/office/drawing/2014/main" id="{4C7C5132-3B0F-40BF-9946-48C1776CB6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0879" y="469529"/>
            <a:ext cx="6955935" cy="570743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Content Placeholder 3">
            <a:extLst>
              <a:ext uri="{FF2B5EF4-FFF2-40B4-BE49-F238E27FC236}">
                <a16:creationId xmlns:a16="http://schemas.microsoft.com/office/drawing/2014/main" id="{3CB77F5D-B692-4818-954D-3986A58686E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56583" y="386761"/>
            <a:ext cx="6997653" cy="574166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27660" cy="943105"/>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7" y="2208853"/>
            <a:ext cx="8803430" cy="1195660"/>
          </a:xfrm>
        </p:spPr>
        <p:txBody>
          <a:bodyPr>
            <a:normAutofit/>
          </a:bodyPr>
          <a:lstStyle/>
          <a:p>
            <a:pPr marL="0" indent="0">
              <a:lnSpc>
                <a:spcPts val="3060"/>
              </a:lnSpc>
              <a:spcBef>
                <a:spcPts val="0"/>
              </a:spcBef>
              <a:buNone/>
            </a:pPr>
            <a:r>
              <a:rPr lang="en-GB" sz="2200" dirty="0"/>
              <a:t>T</a:t>
            </a:r>
            <a:r>
              <a:rPr lang="en-GB" sz="2200" dirty="0" smtClean="0"/>
              <a:t>o </a:t>
            </a:r>
            <a:r>
              <a:rPr lang="en-GB" sz="2200" dirty="0"/>
              <a:t>describe and give reasons why friendships can break down, </a:t>
            </a:r>
            <a:br>
              <a:rPr lang="en-GB" sz="2200" dirty="0"/>
            </a:br>
            <a:r>
              <a:rPr lang="en-GB" sz="2200" dirty="0" smtClean="0"/>
              <a:t>how </a:t>
            </a:r>
            <a:r>
              <a:rPr lang="en-GB" sz="2200" dirty="0"/>
              <a:t>they can be repaired and strengthened.</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id="{3D73D9C5-55F6-46E1-A172-490EF8559E0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635058" y="3309705"/>
            <a:ext cx="4118894" cy="3379605"/>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04603" y="1468510"/>
            <a:ext cx="5317201" cy="52659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80"/>
              </a:lnSpc>
              <a:spcBef>
                <a:spcPts val="0"/>
              </a:spcBef>
              <a:spcAft>
                <a:spcPts val="1500"/>
              </a:spcAft>
              <a:buNone/>
            </a:pPr>
            <a:r>
              <a:rPr lang="en-GB" sz="2200" dirty="0">
                <a:latin typeface="Arial"/>
              </a:rPr>
              <a:t>What things trigger disagreements between friends and within friendship groups</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smtClean="0">
                <a:latin typeface="Arial"/>
              </a:rPr>
              <a:t>How </a:t>
            </a:r>
            <a:r>
              <a:rPr lang="en-GB" sz="2200" dirty="0">
                <a:latin typeface="Arial"/>
              </a:rPr>
              <a:t>do these make people feel</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a:latin typeface="Arial"/>
              </a:rPr>
              <a:t>What might be the best way to resolve conflict in friendships</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smtClean="0">
                <a:latin typeface="Arial"/>
              </a:rPr>
              <a:t>Healthy </a:t>
            </a:r>
            <a:r>
              <a:rPr lang="en-GB" sz="2200" dirty="0">
                <a:latin typeface="Arial"/>
              </a:rPr>
              <a:t>friendships make people feel included; </a:t>
            </a:r>
            <a:r>
              <a:rPr lang="en-GB" sz="2200" dirty="0" smtClean="0">
                <a:latin typeface="Arial"/>
              </a:rPr>
              <a:t>how </a:t>
            </a:r>
            <a:r>
              <a:rPr lang="en-GB" sz="2200" dirty="0">
                <a:latin typeface="Arial"/>
              </a:rPr>
              <a:t>should </a:t>
            </a:r>
            <a:r>
              <a:rPr lang="en-GB" sz="2200" dirty="0" smtClean="0">
                <a:latin typeface="Arial"/>
              </a:rPr>
              <a:t>we  react </a:t>
            </a:r>
            <a:r>
              <a:rPr lang="en-GB" sz="2200" dirty="0">
                <a:latin typeface="Arial"/>
              </a:rPr>
              <a:t>if we or others feel lonely or excluded</a:t>
            </a:r>
            <a:r>
              <a:rPr lang="en-GB" sz="2200" dirty="0" smtClean="0">
                <a:latin typeface="Arial"/>
              </a:rPr>
              <a:t>?</a:t>
            </a:r>
            <a:br>
              <a:rPr lang="en-GB" sz="2200" dirty="0" smtClean="0">
                <a:latin typeface="Arial"/>
              </a:rPr>
            </a:br>
            <a:r>
              <a:rPr lang="en-GB" sz="2200" dirty="0" smtClean="0">
                <a:latin typeface="Arial"/>
              </a:rPr>
              <a:t>What </a:t>
            </a:r>
            <a:r>
              <a:rPr lang="en-GB" sz="2200" dirty="0">
                <a:latin typeface="Arial"/>
              </a:rPr>
              <a:t>strategies could be used to ensure that they are included</a:t>
            </a:r>
            <a:r>
              <a:rPr lang="en-GB" sz="2200" dirty="0" smtClean="0">
                <a:latin typeface="Arial"/>
              </a:rPr>
              <a:t>?</a:t>
            </a:r>
            <a:endParaRPr lang="en-GB" sz="2200" dirty="0">
              <a:latin typeface="Arial"/>
            </a:endParaRPr>
          </a:p>
          <a:p>
            <a:pPr marL="0" indent="0">
              <a:lnSpc>
                <a:spcPts val="2480"/>
              </a:lnSpc>
              <a:spcBef>
                <a:spcPts val="0"/>
              </a:spcBef>
              <a:spcAft>
                <a:spcPts val="1500"/>
              </a:spcAft>
              <a:buNone/>
            </a:pPr>
            <a:r>
              <a:rPr lang="en-GB" sz="2200" dirty="0">
                <a:latin typeface="Arial"/>
              </a:rPr>
              <a:t>Why is violence never the answer</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7" name="Picture 6">
            <a:extLst>
              <a:ext uri="{FF2B5EF4-FFF2-40B4-BE49-F238E27FC236}">
                <a16:creationId xmlns:a16="http://schemas.microsoft.com/office/drawing/2014/main" id="{0D9802BC-87C5-4818-B38D-003148D76A6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657225" y="2348067"/>
            <a:ext cx="3809148" cy="3125455"/>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0"/>
            <a:ext cx="9906000" cy="6858000"/>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4165365" y="210718"/>
            <a:ext cx="5403930"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7" name="Content Placeholder 2">
            <a:extLst>
              <a:ext uri="{FF2B5EF4-FFF2-40B4-BE49-F238E27FC236}">
                <a16:creationId xmlns:a16="http://schemas.microsoft.com/office/drawing/2014/main" id="{5CB001AF-EEB7-4140-98E6-79F5BF1F414A}"/>
              </a:ext>
            </a:extLst>
          </p:cNvPr>
          <p:cNvSpPr txBox="1">
            <a:spLocks/>
          </p:cNvSpPr>
          <p:nvPr/>
        </p:nvSpPr>
        <p:spPr>
          <a:xfrm>
            <a:off x="4165366" y="1818670"/>
            <a:ext cx="5603052" cy="44928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rgbClr val="FFFFFF"/>
                </a:solidFill>
                <a:latin typeface="Arial"/>
              </a:rPr>
              <a:t>God of generous love</a:t>
            </a:r>
            <a:r>
              <a:rPr lang="en-GB" sz="2400" dirty="0" smtClean="0">
                <a:solidFill>
                  <a:srgbClr val="FFFFFF"/>
                </a:solidFill>
                <a:latin typeface="Arial"/>
              </a:rPr>
              <a:t>,</a:t>
            </a:r>
          </a:p>
          <a:p>
            <a:pPr marL="0" indent="0">
              <a:buNone/>
            </a:pPr>
            <a:r>
              <a:rPr lang="en-GB" sz="2400" dirty="0" smtClean="0">
                <a:solidFill>
                  <a:srgbClr val="FFFFFF"/>
                </a:solidFill>
                <a:latin typeface="Arial"/>
              </a:rPr>
              <a:t>we </a:t>
            </a:r>
            <a:r>
              <a:rPr lang="en-GB" sz="2400" dirty="0">
                <a:solidFill>
                  <a:srgbClr val="FFFFFF"/>
                </a:solidFill>
                <a:latin typeface="Arial"/>
              </a:rPr>
              <a:t>thank you for forgiving us endlessly.</a:t>
            </a:r>
          </a:p>
          <a:p>
            <a:pPr marL="0" indent="0">
              <a:buNone/>
            </a:pPr>
            <a:r>
              <a:rPr lang="en-GB" sz="2400" dirty="0">
                <a:solidFill>
                  <a:srgbClr val="FFFFFF"/>
                </a:solidFill>
                <a:latin typeface="Arial"/>
              </a:rPr>
              <a:t>Give us grateful and forgiving hearts </a:t>
            </a:r>
            <a:r>
              <a:rPr lang="en-GB" sz="2400" dirty="0" smtClean="0">
                <a:solidFill>
                  <a:srgbClr val="FFFFFF"/>
                </a:solidFill>
                <a:latin typeface="Arial"/>
              </a:rPr>
              <a:t>always</a:t>
            </a:r>
          </a:p>
          <a:p>
            <a:pPr marL="0" indent="0">
              <a:buNone/>
            </a:pPr>
            <a:r>
              <a:rPr lang="en-GB" sz="2400" dirty="0" smtClean="0">
                <a:solidFill>
                  <a:srgbClr val="FFFFFF"/>
                </a:solidFill>
                <a:latin typeface="Arial"/>
              </a:rPr>
              <a:t>and </a:t>
            </a:r>
            <a:r>
              <a:rPr lang="en-GB" sz="2400" dirty="0">
                <a:solidFill>
                  <a:srgbClr val="FFFFFF"/>
                </a:solidFill>
                <a:latin typeface="Arial"/>
              </a:rPr>
              <a:t>at all times.</a:t>
            </a:r>
          </a:p>
          <a:p>
            <a:pPr marL="0" indent="0">
              <a:buNone/>
            </a:pPr>
            <a:r>
              <a:rPr lang="en-GB" sz="2400" dirty="0">
                <a:solidFill>
                  <a:srgbClr val="FFFFFF"/>
                </a:solidFill>
                <a:latin typeface="Arial"/>
              </a:rPr>
              <a:t>May it be said of us, as of the ‘first Christians’ </a:t>
            </a:r>
          </a:p>
          <a:p>
            <a:pPr marL="0" indent="0">
              <a:buNone/>
            </a:pPr>
            <a:r>
              <a:rPr lang="en-GB" sz="2400" dirty="0" smtClean="0">
                <a:solidFill>
                  <a:srgbClr val="FFFFFF"/>
                </a:solidFill>
                <a:latin typeface="Arial"/>
              </a:rPr>
              <a:t>“</a:t>
            </a:r>
            <a:r>
              <a:rPr lang="en-GB" sz="2400" dirty="0">
                <a:solidFill>
                  <a:srgbClr val="FFFFFF"/>
                </a:solidFill>
                <a:latin typeface="Arial"/>
              </a:rPr>
              <a:t>see how they love one another.</a:t>
            </a:r>
            <a:r>
              <a:rPr lang="en-GB" sz="2400" dirty="0" smtClean="0">
                <a:solidFill>
                  <a:srgbClr val="FFFFFF"/>
                </a:solidFill>
                <a:latin typeface="Arial"/>
              </a:rPr>
              <a:t>”</a:t>
            </a:r>
          </a:p>
          <a:p>
            <a:pPr marL="0" indent="0">
              <a:buNone/>
            </a:pPr>
            <a:r>
              <a:rPr lang="en-GB" sz="2400" dirty="0" smtClean="0">
                <a:solidFill>
                  <a:srgbClr val="FFFFFF"/>
                </a:solidFill>
                <a:latin typeface="Arial"/>
              </a:rPr>
              <a:t>We </a:t>
            </a:r>
            <a:r>
              <a:rPr lang="en-GB" sz="2400" dirty="0">
                <a:solidFill>
                  <a:srgbClr val="FFFFFF"/>
                </a:solidFill>
                <a:latin typeface="Arial"/>
              </a:rPr>
              <a:t>ask this through Christ our Lord</a:t>
            </a:r>
            <a:r>
              <a:rPr lang="en-GB" sz="2400" dirty="0" smtClean="0">
                <a:solidFill>
                  <a:srgbClr val="FFFFFF"/>
                </a:solidFill>
                <a:latin typeface="Arial"/>
              </a:rPr>
              <a:t>.</a:t>
            </a:r>
            <a:endParaRPr lang="en-GB" sz="2400" dirty="0">
              <a:solidFill>
                <a:srgbClr val="FFFFFF"/>
              </a:solidFill>
              <a:latin typeface="Arial"/>
            </a:endParaRPr>
          </a:p>
          <a:p>
            <a:pPr marL="0" indent="0">
              <a:buNone/>
            </a:pPr>
            <a:r>
              <a:rPr lang="en-GB" sz="2400" dirty="0">
                <a:solidFill>
                  <a:srgbClr val="FFFFFF"/>
                </a:solidFill>
                <a:latin typeface="Arial"/>
              </a:rPr>
              <a:t>Amen</a:t>
            </a:r>
            <a:r>
              <a:rPr lang="en-GB" sz="2400" dirty="0" smtClean="0">
                <a:solidFill>
                  <a:srgbClr val="FFFFFF"/>
                </a:solidFill>
                <a:latin typeface="Arial"/>
              </a:rPr>
              <a:t>.</a:t>
            </a:r>
            <a:endParaRPr lang="en-GB" sz="2400" dirty="0">
              <a:solidFill>
                <a:srgbClr val="FFFFFF"/>
              </a:solidFill>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8410E898-0875-4306-A697-C8B0AE0A33E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9587" y="365125"/>
            <a:ext cx="7083178" cy="581183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a16="http://schemas.microsoft.com/office/drawing/2014/main" id="{00002D16-065A-43F8-8576-12C00C7F8F5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id="{78BA5822-BEEC-4EEA-8145-0D25B236650F}"/>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856658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976419" y="1028932"/>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10" name="Content Placeholder 2">
            <a:extLst>
              <a:ext uri="{FF2B5EF4-FFF2-40B4-BE49-F238E27FC236}">
                <a16:creationId xmlns:a16="http://schemas.microsoft.com/office/drawing/2014/main" id="{09B07368-96B6-441E-B4EA-6EAD033070B5}"/>
              </a:ext>
            </a:extLst>
          </p:cNvPr>
          <p:cNvSpPr>
            <a:spLocks noGrp="1"/>
          </p:cNvSpPr>
          <p:nvPr>
            <p:ph idx="1"/>
          </p:nvPr>
        </p:nvSpPr>
        <p:spPr>
          <a:xfrm>
            <a:off x="594112" y="1889204"/>
            <a:ext cx="5800003" cy="3109576"/>
          </a:xfrm>
        </p:spPr>
        <p:txBody>
          <a:bodyPr>
            <a:normAutofit/>
          </a:bodyPr>
          <a:lstStyle/>
          <a:p>
            <a:pPr marL="0" indent="0">
              <a:buNone/>
            </a:pPr>
            <a:r>
              <a:rPr lang="en-GB" i="1" dirty="0"/>
              <a:t>The basis of deep </a:t>
            </a:r>
            <a:r>
              <a:rPr lang="en-GB" i="1" dirty="0" smtClean="0"/>
              <a:t>joy</a:t>
            </a:r>
          </a:p>
          <a:p>
            <a:pPr marL="0" indent="0">
              <a:buNone/>
            </a:pPr>
            <a:r>
              <a:rPr lang="en-GB" i="1" dirty="0" smtClean="0"/>
              <a:t>is </a:t>
            </a:r>
            <a:r>
              <a:rPr lang="en-GB" i="1" dirty="0"/>
              <a:t>the presence of </a:t>
            </a:r>
            <a:r>
              <a:rPr lang="en-GB" i="1" dirty="0" smtClean="0"/>
              <a:t>God.</a:t>
            </a:r>
          </a:p>
          <a:p>
            <a:pPr marL="0" indent="0">
              <a:buNone/>
            </a:pPr>
            <a:r>
              <a:rPr lang="en-GB" i="1" dirty="0" smtClean="0"/>
              <a:t>The </a:t>
            </a:r>
            <a:r>
              <a:rPr lang="en-GB" i="1" dirty="0"/>
              <a:t>presence of God in the </a:t>
            </a:r>
            <a:r>
              <a:rPr lang="en-GB" i="1" dirty="0" smtClean="0"/>
              <a:t>family</a:t>
            </a:r>
          </a:p>
          <a:p>
            <a:pPr marL="0" indent="0">
              <a:buNone/>
            </a:pPr>
            <a:r>
              <a:rPr lang="en-GB" i="1" dirty="0" smtClean="0"/>
              <a:t>and </a:t>
            </a:r>
            <a:r>
              <a:rPr lang="en-GB" i="1" dirty="0"/>
              <a:t>his love, which is welcoming</a:t>
            </a:r>
            <a:r>
              <a:rPr lang="en-GB" i="1" dirty="0" smtClean="0"/>
              <a:t>,</a:t>
            </a:r>
          </a:p>
          <a:p>
            <a:pPr marL="0" indent="0">
              <a:buNone/>
            </a:pPr>
            <a:r>
              <a:rPr lang="en-GB" i="1" dirty="0" smtClean="0"/>
              <a:t>merciful and </a:t>
            </a:r>
            <a:r>
              <a:rPr lang="en-GB" i="1" dirty="0"/>
              <a:t>respectful towards all</a:t>
            </a:r>
            <a:r>
              <a:rPr lang="en-GB" i="1" dirty="0" smtClean="0"/>
              <a:t>.</a:t>
            </a:r>
            <a:endParaRPr lang="en-GB" i="1" dirty="0"/>
          </a:p>
        </p:txBody>
      </p:sp>
      <p:sp>
        <p:nvSpPr>
          <p:cNvPr id="11" name="TextBox 10">
            <a:extLst>
              <a:ext uri="{FF2B5EF4-FFF2-40B4-BE49-F238E27FC236}">
                <a16:creationId xmlns:a16="http://schemas.microsoft.com/office/drawing/2014/main" id="{AA0017E9-5DE5-494B-94DD-0FD76D63BB53}"/>
              </a:ext>
            </a:extLst>
          </p:cNvPr>
          <p:cNvSpPr txBox="1"/>
          <p:nvPr/>
        </p:nvSpPr>
        <p:spPr>
          <a:xfrm>
            <a:off x="5157839" y="5052383"/>
            <a:ext cx="1544639" cy="369332"/>
          </a:xfrm>
          <a:prstGeom prst="rect">
            <a:avLst/>
          </a:prstGeom>
          <a:noFill/>
        </p:spPr>
        <p:txBody>
          <a:bodyPr wrap="none" rtlCol="0">
            <a:spAutoFit/>
          </a:bodyPr>
          <a:lstStyle/>
          <a:p>
            <a:r>
              <a:rPr lang="en-GB"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ED425F37-408C-4525-9625-27C7D60F82D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79416" y="365125"/>
            <a:ext cx="7083178" cy="581183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a16="http://schemas.microsoft.com/office/drawing/2014/main" id="{13B0A218-E2D3-4945-BCA9-0DF76857958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id="{74D58410-ACB3-4A5E-97A6-C5CFFDBB7DE2}"/>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473684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066496" cy="943105"/>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681038" y="2208853"/>
            <a:ext cx="8258074" cy="4351338"/>
          </a:xfrm>
        </p:spPr>
        <p:txBody>
          <a:bodyPr>
            <a:normAutofit/>
          </a:bodyPr>
          <a:lstStyle/>
          <a:p>
            <a:pPr marL="0" indent="0">
              <a:lnSpc>
                <a:spcPts val="2880"/>
              </a:lnSpc>
              <a:buNone/>
            </a:pPr>
            <a:r>
              <a:rPr lang="en-GB" sz="2400" dirty="0"/>
              <a:t>To celebrate the joy and happiness of living in </a:t>
            </a:r>
            <a:r>
              <a:rPr lang="en-GB" sz="2400" dirty="0" smtClean="0"/>
              <a:t>friendship with </a:t>
            </a:r>
            <a:r>
              <a:rPr lang="en-GB" sz="2400" dirty="0"/>
              <a:t>God and others.</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id="{9D631F49-7DD9-454C-AE7F-E4829CAA3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860019" y="3410492"/>
            <a:ext cx="3782604" cy="3103675"/>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96762"/>
            <a:ext cx="8543925" cy="1152576"/>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1" y="1507429"/>
            <a:ext cx="6202163" cy="52150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spcBef>
                <a:spcPts val="0"/>
              </a:spcBef>
              <a:buFont typeface="Wingdings" charset="2"/>
              <a:buChar char="§"/>
            </a:pPr>
            <a:r>
              <a:rPr lang="en-GB" sz="1800" dirty="0">
                <a:latin typeface="Arial"/>
              </a:rPr>
              <a:t>How does the gift of the Sacrament of Reconciliation help restore friendship with God and others</a:t>
            </a:r>
            <a:r>
              <a:rPr lang="en-GB" sz="1800" dirty="0" smtClean="0">
                <a:latin typeface="Arial"/>
              </a:rPr>
              <a:t>?</a:t>
            </a:r>
            <a:br>
              <a:rPr lang="en-GB" sz="1800" dirty="0" smtClean="0">
                <a:latin typeface="Arial"/>
              </a:rPr>
            </a:br>
            <a:endParaRPr lang="en-GB" sz="1800" dirty="0">
              <a:latin typeface="Arial"/>
            </a:endParaRPr>
          </a:p>
          <a:p>
            <a:pPr lvl="0">
              <a:spcBef>
                <a:spcPts val="0"/>
              </a:spcBef>
              <a:buFont typeface="Wingdings" charset="2"/>
              <a:buChar char="§"/>
            </a:pPr>
            <a:r>
              <a:rPr lang="en-GB" sz="1800" dirty="0">
                <a:latin typeface="Arial"/>
              </a:rPr>
              <a:t>Forgive us our trespasses as we forgive those who trespass against us.’  How can these words inspire, help and guide us to improve our friendships</a:t>
            </a:r>
            <a:r>
              <a:rPr lang="en-GB" sz="1800" dirty="0" smtClean="0">
                <a:latin typeface="Arial"/>
              </a:rPr>
              <a:t>?</a:t>
            </a:r>
            <a:br>
              <a:rPr lang="en-GB" sz="1800" dirty="0" smtClean="0">
                <a:latin typeface="Arial"/>
              </a:rPr>
            </a:br>
            <a:endParaRPr lang="en-GB" sz="1800" dirty="0">
              <a:latin typeface="Arial"/>
            </a:endParaRPr>
          </a:p>
          <a:p>
            <a:pPr lvl="0">
              <a:spcBef>
                <a:spcPts val="0"/>
              </a:spcBef>
              <a:buFont typeface="Wingdings" charset="2"/>
              <a:buChar char="§"/>
            </a:pPr>
            <a:r>
              <a:rPr lang="en-GB" sz="1800" dirty="0">
                <a:latin typeface="Arial"/>
              </a:rPr>
              <a:t>What Bible stories teach us about the beauty of forgiveness</a:t>
            </a:r>
            <a:r>
              <a:rPr lang="en-GB" sz="1800" dirty="0" smtClean="0">
                <a:latin typeface="Arial"/>
              </a:rPr>
              <a:t>?</a:t>
            </a:r>
            <a:br>
              <a:rPr lang="en-GB" sz="1800" dirty="0" smtClean="0">
                <a:latin typeface="Arial"/>
              </a:rPr>
            </a:br>
            <a:r>
              <a:rPr lang="en-GB" sz="1800" i="1" dirty="0" smtClean="0">
                <a:latin typeface="Arial"/>
              </a:rPr>
              <a:t>Luke </a:t>
            </a:r>
            <a:r>
              <a:rPr lang="en-GB" sz="1800" i="1" dirty="0">
                <a:latin typeface="Arial"/>
              </a:rPr>
              <a:t>15:11-22, Luke 15:4-7, Luke 17:3-4, Luke 7:47-49, Luke 19: 1-10</a:t>
            </a:r>
            <a:r>
              <a:rPr lang="en-GB" sz="1800" i="1" dirty="0" smtClean="0">
                <a:latin typeface="Arial"/>
              </a:rPr>
              <a:t>.</a:t>
            </a:r>
            <a:br>
              <a:rPr lang="en-GB" sz="1800" i="1" dirty="0" smtClean="0">
                <a:latin typeface="Arial"/>
              </a:rPr>
            </a:br>
            <a:endParaRPr lang="en-GB" sz="1800" dirty="0">
              <a:latin typeface="Arial"/>
            </a:endParaRPr>
          </a:p>
          <a:p>
            <a:pPr lvl="0">
              <a:spcBef>
                <a:spcPts val="0"/>
              </a:spcBef>
              <a:buFont typeface="Wingdings" charset="2"/>
              <a:buChar char="§"/>
            </a:pPr>
            <a:r>
              <a:rPr lang="en-GB" sz="1800" dirty="0">
                <a:latin typeface="Arial"/>
              </a:rPr>
              <a:t>What does the phrase: “To err is human to forgive is divine” mean to you</a:t>
            </a:r>
            <a:r>
              <a:rPr lang="en-GB" sz="1800" dirty="0" smtClean="0">
                <a:latin typeface="Arial"/>
              </a:rPr>
              <a:t>?</a:t>
            </a:r>
            <a:br>
              <a:rPr lang="en-GB" sz="1800" dirty="0" smtClean="0">
                <a:latin typeface="Arial"/>
              </a:rPr>
            </a:br>
            <a:endParaRPr lang="en-GB" sz="1800" dirty="0">
              <a:latin typeface="Arial"/>
            </a:endParaRPr>
          </a:p>
          <a:p>
            <a:pPr lvl="0">
              <a:spcBef>
                <a:spcPts val="0"/>
              </a:spcBef>
              <a:buFont typeface="Wingdings" charset="2"/>
              <a:buChar char="§"/>
            </a:pPr>
            <a:r>
              <a:rPr lang="en-GB" sz="1800" dirty="0">
                <a:latin typeface="Arial"/>
              </a:rPr>
              <a:t>St Francis de Sales said: A quarrel between friends when made up, adds a new tie to friendship.” How would you explain the following quote to your friends and others.</a:t>
            </a: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725F5D84-38F6-4BEC-AD45-459B45D1D4B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44719" y="2159171"/>
            <a:ext cx="3145246" cy="2903305"/>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pic>
        <p:nvPicPr>
          <p:cNvPr id="3" name="Picture 2">
            <a:extLst>
              <a:ext uri="{FF2B5EF4-FFF2-40B4-BE49-F238E27FC236}">
                <a16:creationId xmlns:a16="http://schemas.microsoft.com/office/drawing/2014/main" id="{4F6B180D-B500-4ACB-9AA1-8539D35C7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9000" y="506378"/>
            <a:ext cx="7112658" cy="554422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22365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CDEEE2-B664-47B0-9A60-FF2D8E01E1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0879" y="365126"/>
            <a:ext cx="6963839" cy="5713919"/>
          </a:xfrm>
          <a:prstGeom prst="rect">
            <a:avLst/>
          </a:prstGeom>
          <a:ln>
            <a:noFill/>
          </a:ln>
          <a:effectLst>
            <a:outerShdw blurRad="190500" algn="tl" rotWithShape="0">
              <a:srgbClr val="000000">
                <a:alpha val="70000"/>
              </a:srgbClr>
            </a:outerShdw>
          </a:effectLst>
        </p:spPr>
      </p:pic>
      <p:pic>
        <p:nvPicPr>
          <p:cNvPr id="6" name="Picture 5">
            <a:hlinkClick r:id="" action="ppaction://hlinkshowjump?jump=endshow"/>
            <a:extLst>
              <a:ext uri="{FF2B5EF4-FFF2-40B4-BE49-F238E27FC236}">
                <a16:creationId xmlns:a16="http://schemas.microsoft.com/office/drawing/2014/main" id="{2075FD68-6F2F-45D9-A662-4F6AB3D57D1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7" name="Rectangle: Rounded Corners 6">
            <a:extLst>
              <a:ext uri="{FF2B5EF4-FFF2-40B4-BE49-F238E27FC236}">
                <a16:creationId xmlns:a16="http://schemas.microsoft.com/office/drawing/2014/main" id="{DCD73E41-4CE1-480E-A786-85D067A88AA0}"/>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3 –</a:t>
            </a:r>
            <a:endParaRPr lang="en-GB" sz="1000" dirty="0">
              <a:solidFill>
                <a:schemeClr val="tx1"/>
              </a:solidFill>
              <a:latin typeface="Arial"/>
              <a:cs typeface="Arial"/>
            </a:endParaRPr>
          </a:p>
        </p:txBody>
      </p:sp>
    </p:spTree>
    <p:extLst>
      <p:ext uri="{BB962C8B-B14F-4D97-AF65-F5344CB8AC3E}">
        <p14:creationId xmlns:p14="http://schemas.microsoft.com/office/powerpoint/2010/main" val="2053065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0"/>
            <a:ext cx="9906000" cy="6858000"/>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4392331" y="456737"/>
            <a:ext cx="5096073" cy="1325563"/>
          </a:xfrm>
        </p:spPr>
        <p:txBody>
          <a:bodyPr/>
          <a:lstStyle/>
          <a:p>
            <a:pPr algn="r"/>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2779494" y="2239036"/>
            <a:ext cx="6747024" cy="21333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ts val="3840"/>
              </a:lnSpc>
              <a:spcBef>
                <a:spcPts val="0"/>
              </a:spcBef>
              <a:buNone/>
            </a:pPr>
            <a:r>
              <a:rPr lang="en-GB" dirty="0">
                <a:solidFill>
                  <a:srgbClr val="FFFFFF"/>
                </a:solidFill>
                <a:latin typeface="Arial"/>
              </a:rPr>
              <a:t>Be kind and tender-hearted </a:t>
            </a:r>
            <a:r>
              <a:rPr lang="en-GB" dirty="0" smtClean="0">
                <a:solidFill>
                  <a:srgbClr val="FFFFFF"/>
                </a:solidFill>
                <a:latin typeface="Arial"/>
              </a:rPr>
              <a:t/>
            </a:r>
            <a:br>
              <a:rPr lang="en-GB" dirty="0" smtClean="0">
                <a:solidFill>
                  <a:srgbClr val="FFFFFF"/>
                </a:solidFill>
                <a:latin typeface="Arial"/>
              </a:rPr>
            </a:br>
            <a:r>
              <a:rPr lang="en-GB" dirty="0" smtClean="0">
                <a:solidFill>
                  <a:srgbClr val="FFFFFF"/>
                </a:solidFill>
                <a:latin typeface="Arial"/>
              </a:rPr>
              <a:t>to </a:t>
            </a:r>
            <a:r>
              <a:rPr lang="en-GB" dirty="0">
                <a:solidFill>
                  <a:srgbClr val="FFFFFF"/>
                </a:solidFill>
                <a:latin typeface="Arial"/>
              </a:rPr>
              <a:t>one another, and forgive one another, as God has forgiven you in Christ.</a:t>
            </a:r>
          </a:p>
        </p:txBody>
      </p:sp>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
        <p:nvSpPr>
          <p:cNvPr id="4" name="Rectangle 3">
            <a:extLst>
              <a:ext uri="{FF2B5EF4-FFF2-40B4-BE49-F238E27FC236}">
                <a16:creationId xmlns:a16="http://schemas.microsoft.com/office/drawing/2014/main" id="{16D68EE4-987B-4C61-B6F7-D8518F95B7C0}"/>
              </a:ext>
            </a:extLst>
          </p:cNvPr>
          <p:cNvSpPr/>
          <p:nvPr/>
        </p:nvSpPr>
        <p:spPr>
          <a:xfrm>
            <a:off x="4155388" y="4489570"/>
            <a:ext cx="5371130" cy="1631216"/>
          </a:xfrm>
          <a:prstGeom prst="rect">
            <a:avLst/>
          </a:prstGeom>
        </p:spPr>
        <p:txBody>
          <a:bodyPr wrap="square">
            <a:spAutoFit/>
          </a:bodyPr>
          <a:lstStyle/>
          <a:p>
            <a:pPr algn="r"/>
            <a:r>
              <a:rPr lang="en-GB" dirty="0">
                <a:solidFill>
                  <a:srgbClr val="000000"/>
                </a:solidFill>
                <a:latin typeface="Arial"/>
              </a:rPr>
              <a:t>A thought from Pope Francis: </a:t>
            </a:r>
          </a:p>
          <a:p>
            <a:pPr algn="r"/>
            <a:endParaRPr lang="en-GB" sz="2000" dirty="0">
              <a:solidFill>
                <a:srgbClr val="FFFFFF"/>
              </a:solidFill>
              <a:latin typeface="Arial"/>
            </a:endParaRPr>
          </a:p>
          <a:p>
            <a:pPr algn="r"/>
            <a:r>
              <a:rPr lang="en-GB" sz="2000" dirty="0">
                <a:solidFill>
                  <a:srgbClr val="FFFFFF"/>
                </a:solidFill>
                <a:latin typeface="Arial"/>
              </a:rPr>
              <a:t>‘God treats us as his children</a:t>
            </a:r>
            <a:r>
              <a:rPr lang="en-GB" sz="2000" dirty="0" smtClean="0">
                <a:solidFill>
                  <a:srgbClr val="FFFFFF"/>
                </a:solidFill>
                <a:latin typeface="Arial"/>
              </a:rPr>
              <a:t>,</a:t>
            </a:r>
            <a:br>
              <a:rPr lang="en-GB" sz="2000" dirty="0" smtClean="0">
                <a:solidFill>
                  <a:srgbClr val="FFFFFF"/>
                </a:solidFill>
                <a:latin typeface="Arial"/>
              </a:rPr>
            </a:br>
            <a:r>
              <a:rPr lang="en-GB" sz="2000" dirty="0" smtClean="0">
                <a:solidFill>
                  <a:srgbClr val="FFFFFF"/>
                </a:solidFill>
                <a:latin typeface="Arial"/>
              </a:rPr>
              <a:t>he </a:t>
            </a:r>
            <a:r>
              <a:rPr lang="en-GB" sz="2000" dirty="0">
                <a:solidFill>
                  <a:srgbClr val="FFFFFF"/>
                </a:solidFill>
                <a:latin typeface="Arial"/>
              </a:rPr>
              <a:t>forgives us, embraces us, loves us </a:t>
            </a:r>
            <a:r>
              <a:rPr lang="en-GB" sz="2000" dirty="0" smtClean="0">
                <a:solidFill>
                  <a:srgbClr val="FFFFFF"/>
                </a:solidFill>
                <a:latin typeface="Arial"/>
              </a:rPr>
              <a:t/>
            </a:r>
            <a:br>
              <a:rPr lang="en-GB" sz="2000" dirty="0" smtClean="0">
                <a:solidFill>
                  <a:srgbClr val="FFFFFF"/>
                </a:solidFill>
                <a:latin typeface="Arial"/>
              </a:rPr>
            </a:br>
            <a:r>
              <a:rPr lang="en-GB" sz="2000" dirty="0" smtClean="0">
                <a:solidFill>
                  <a:srgbClr val="FFFFFF"/>
                </a:solidFill>
                <a:latin typeface="Arial"/>
              </a:rPr>
              <a:t>even </a:t>
            </a:r>
            <a:r>
              <a:rPr lang="en-GB" sz="2000" dirty="0">
                <a:solidFill>
                  <a:srgbClr val="FFFFFF"/>
                </a:solidFill>
                <a:latin typeface="Arial"/>
              </a:rPr>
              <a:t>when we make mistakes.’</a:t>
            </a:r>
          </a:p>
        </p:txBody>
      </p:sp>
      <p:sp>
        <p:nvSpPr>
          <p:cNvPr id="9" name="Rectangle 8">
            <a:extLst>
              <a:ext uri="{FF2B5EF4-FFF2-40B4-BE49-F238E27FC236}">
                <a16:creationId xmlns:a16="http://schemas.microsoft.com/office/drawing/2014/main" id="{E3F3040E-8CD2-4E6C-8513-970E686DA961}"/>
              </a:ext>
            </a:extLst>
          </p:cNvPr>
          <p:cNvSpPr/>
          <p:nvPr/>
        </p:nvSpPr>
        <p:spPr>
          <a:xfrm>
            <a:off x="5864376" y="1857928"/>
            <a:ext cx="3662143" cy="369332"/>
          </a:xfrm>
          <a:prstGeom prst="rect">
            <a:avLst/>
          </a:prstGeom>
        </p:spPr>
        <p:txBody>
          <a:bodyPr wrap="none">
            <a:spAutoFit/>
          </a:bodyPr>
          <a:lstStyle/>
          <a:p>
            <a:pPr algn="r"/>
            <a:r>
              <a:rPr lang="en-GB" dirty="0">
                <a:latin typeface="Arial"/>
              </a:rPr>
              <a:t>Scripture reading: </a:t>
            </a:r>
            <a:r>
              <a:rPr lang="en-GB" i="1" dirty="0">
                <a:latin typeface="Arial"/>
              </a:rPr>
              <a:t>Ephesians 4:32</a:t>
            </a:r>
            <a:r>
              <a:rPr lang="en-GB" dirty="0">
                <a:latin typeface="Arial"/>
              </a:rPr>
              <a:t> </a:t>
            </a:r>
          </a:p>
        </p:txBody>
      </p:sp>
    </p:spTree>
    <p:extLst>
      <p:ext uri="{BB962C8B-B14F-4D97-AF65-F5344CB8AC3E}">
        <p14:creationId xmlns:p14="http://schemas.microsoft.com/office/powerpoint/2010/main" val="3186142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3" name="Picture 2">
            <a:extLst>
              <a:ext uri="{FF2B5EF4-FFF2-40B4-BE49-F238E27FC236}">
                <a16:creationId xmlns:a16="http://schemas.microsoft.com/office/drawing/2014/main" id="{D71E1CBA-E154-4177-B622-BE1BF0EC99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03899" y="343170"/>
            <a:ext cx="7098202" cy="582416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381820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3" name="Picture 2">
            <a:extLst>
              <a:ext uri="{FF2B5EF4-FFF2-40B4-BE49-F238E27FC236}">
                <a16:creationId xmlns:a16="http://schemas.microsoft.com/office/drawing/2014/main" id="{2C1F84D6-3DC2-49D8-8BA5-072632203D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48472" y="313985"/>
            <a:ext cx="7074491" cy="58047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hlinkClick r:id="" action="ppaction://hlinkshowjump?jump=endshow"/>
            <a:extLst>
              <a:ext uri="{FF2B5EF4-FFF2-40B4-BE49-F238E27FC236}">
                <a16:creationId xmlns:a16="http://schemas.microsoft.com/office/drawing/2014/main" id="{D5FDA3CF-4E98-45AA-9C95-218F5B26FC2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a16="http://schemas.microsoft.com/office/drawing/2014/main" id="{E88D06FC-27EE-4062-AFA5-1A690ADC0FD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7" name="Picture 6">
            <a:extLst>
              <a:ext uri="{FF2B5EF4-FFF2-40B4-BE49-F238E27FC236}">
                <a16:creationId xmlns:a16="http://schemas.microsoft.com/office/drawing/2014/main" id="{D35E36EF-156E-4656-A43C-82AF441203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4199" y="365125"/>
            <a:ext cx="7590377" cy="572684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24005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25.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3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10" name="Content Placeholder 2">
            <a:extLst>
              <a:ext uri="{FF2B5EF4-FFF2-40B4-BE49-F238E27FC236}">
                <a16:creationId xmlns:a16="http://schemas.microsoft.com/office/drawing/2014/main" id="{09B07368-96B6-441E-B4EA-6EAD033070B5}"/>
              </a:ext>
            </a:extLst>
          </p:cNvPr>
          <p:cNvSpPr>
            <a:spLocks noGrp="1"/>
          </p:cNvSpPr>
          <p:nvPr>
            <p:ph idx="1"/>
          </p:nvPr>
        </p:nvSpPr>
        <p:spPr>
          <a:xfrm>
            <a:off x="706679" y="1687610"/>
            <a:ext cx="5062055" cy="2006936"/>
          </a:xfrm>
        </p:spPr>
        <p:txBody>
          <a:bodyPr>
            <a:normAutofit lnSpcReduction="10000"/>
          </a:bodyPr>
          <a:lstStyle/>
          <a:p>
            <a:pPr marL="0" indent="0">
              <a:buNone/>
            </a:pPr>
            <a:r>
              <a:rPr lang="en-GB" i="1" dirty="0"/>
              <a:t>God loves us as we are</a:t>
            </a:r>
            <a:r>
              <a:rPr lang="en-GB" i="1" dirty="0" smtClean="0"/>
              <a:t>:</a:t>
            </a:r>
          </a:p>
          <a:p>
            <a:pPr marL="0" indent="0">
              <a:buNone/>
            </a:pPr>
            <a:r>
              <a:rPr lang="en-GB" i="1" dirty="0" smtClean="0"/>
              <a:t>no </a:t>
            </a:r>
            <a:r>
              <a:rPr lang="en-GB" i="1" dirty="0"/>
              <a:t>sin, fault or mistake </a:t>
            </a:r>
            <a:endParaRPr lang="en-GB" i="1" dirty="0" smtClean="0"/>
          </a:p>
          <a:p>
            <a:pPr marL="0" indent="0">
              <a:buNone/>
            </a:pPr>
            <a:r>
              <a:rPr lang="en-GB" i="1" dirty="0" smtClean="0"/>
              <a:t>can </a:t>
            </a:r>
            <a:r>
              <a:rPr lang="en-GB" i="1" dirty="0"/>
              <a:t>make Him change </a:t>
            </a:r>
            <a:endParaRPr lang="en-GB" i="1" dirty="0" smtClean="0"/>
          </a:p>
          <a:p>
            <a:pPr marL="0" indent="0">
              <a:buNone/>
            </a:pPr>
            <a:r>
              <a:rPr lang="en-GB" i="1" dirty="0" smtClean="0"/>
              <a:t>His </a:t>
            </a:r>
            <a:r>
              <a:rPr lang="en-GB" i="1" dirty="0"/>
              <a:t>mind.</a:t>
            </a:r>
          </a:p>
        </p:txBody>
      </p:sp>
      <p:pic>
        <p:nvPicPr>
          <p:cNvPr id="11" name="Picture 10">
            <a:extLst>
              <a:ext uri="{FF2B5EF4-FFF2-40B4-BE49-F238E27FC236}">
                <a16:creationId xmlns:a16="http://schemas.microsoft.com/office/drawing/2014/main" id="{AA057639-27A9-4C20-A466-2428F084EF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2398" y="542951"/>
            <a:ext cx="3026834" cy="5431012"/>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12" name="TextBox 11">
            <a:extLst>
              <a:ext uri="{FF2B5EF4-FFF2-40B4-BE49-F238E27FC236}">
                <a16:creationId xmlns:a16="http://schemas.microsoft.com/office/drawing/2014/main" id="{AA0017E9-5DE5-494B-94DD-0FD76D63BB53}"/>
              </a:ext>
            </a:extLst>
          </p:cNvPr>
          <p:cNvSpPr txBox="1"/>
          <p:nvPr/>
        </p:nvSpPr>
        <p:spPr>
          <a:xfrm>
            <a:off x="3726965" y="4005551"/>
            <a:ext cx="1544639" cy="369332"/>
          </a:xfrm>
          <a:prstGeom prst="rect">
            <a:avLst/>
          </a:prstGeom>
          <a:noFill/>
        </p:spPr>
        <p:txBody>
          <a:bodyPr wrap="none" rtlCol="0">
            <a:spAutoFit/>
          </a:bodyPr>
          <a:lstStyle/>
          <a:p>
            <a:r>
              <a:rPr lang="en-GB" dirty="0">
                <a:latin typeface="Arial"/>
              </a:rPr>
              <a:t>Pope Francis</a:t>
            </a:r>
          </a:p>
        </p:txBody>
      </p:sp>
    </p:spTree>
    <p:extLst>
      <p:ext uri="{BB962C8B-B14F-4D97-AF65-F5344CB8AC3E}">
        <p14:creationId xmlns:p14="http://schemas.microsoft.com/office/powerpoint/2010/main" val="1142655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1693</TotalTime>
  <Words>1207</Words>
  <Application>Microsoft Office PowerPoint</Application>
  <PresentationFormat>A4 Paper (210x297 mm)</PresentationFormat>
  <Paragraphs>149</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Wingdings</vt:lpstr>
      <vt:lpstr>Office Theme</vt:lpstr>
      <vt:lpstr>Year 3</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Physical</vt:lpstr>
      <vt:lpstr>Questions</vt:lpstr>
      <vt:lpstr>Pause and reflect</vt:lpstr>
      <vt:lpstr>PowerPoint Presentation</vt:lpstr>
      <vt:lpstr>PowerPoint Presentation</vt:lpstr>
      <vt:lpstr>PowerPoint Presentation</vt:lpstr>
      <vt:lpstr>Spiritual</vt:lpstr>
      <vt:lpstr>Questions</vt:lpstr>
      <vt:lpstr>PowerPoint Presentation</vt:lpstr>
      <vt:lpstr>PowerPoint Presentation</vt:lpstr>
      <vt:lpstr>Pause and reflect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Julie McGreevy</cp:lastModifiedBy>
  <cp:revision>107</cp:revision>
  <cp:lastPrinted>2020-07-30T14:39:46Z</cp:lastPrinted>
  <dcterms:created xsi:type="dcterms:W3CDTF">2020-03-22T10:35:47Z</dcterms:created>
  <dcterms:modified xsi:type="dcterms:W3CDTF">2022-03-07T15:42:00Z</dcterms:modified>
</cp:coreProperties>
</file>