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79" r:id="rId2"/>
    <p:sldId id="257" r:id="rId3"/>
    <p:sldId id="268" r:id="rId4"/>
    <p:sldId id="270" r:id="rId5"/>
    <p:sldId id="281" r:id="rId6"/>
    <p:sldId id="280" r:id="rId7"/>
    <p:sldId id="269" r:id="rId8"/>
    <p:sldId id="258" r:id="rId9"/>
    <p:sldId id="273" r:id="rId10"/>
    <p:sldId id="274" r:id="rId11"/>
    <p:sldId id="283" r:id="rId12"/>
    <p:sldId id="282" r:id="rId13"/>
    <p:sldId id="284" r:id="rId14"/>
    <p:sldId id="285" r:id="rId15"/>
    <p:sldId id="277" r:id="rId16"/>
    <p:sldId id="259" r:id="rId17"/>
    <p:sldId id="271" r:id="rId18"/>
    <p:sldId id="287" r:id="rId19"/>
    <p:sldId id="272" r:id="rId20"/>
    <p:sldId id="265" r:id="rId21"/>
    <p:sldId id="275" r:id="rId22"/>
    <p:sldId id="27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8044AA-574F-1734-4F1D-0D6BE0B2C934}" v="104" dt="2022-09-14T14:16:22.330"/>
    <p1510:client id="{3F3FC3B1-6458-4C42-B2D9-79F3A7676D19}" v="313" dt="2020-09-17T06:57:34.4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124" autoAdjust="0"/>
    <p:restoredTop sz="86470" autoAdjust="0"/>
  </p:normalViewPr>
  <p:slideViewPr>
    <p:cSldViewPr>
      <p:cViewPr varScale="1">
        <p:scale>
          <a:sx n="76" d="100"/>
          <a:sy n="76" d="100"/>
        </p:scale>
        <p:origin x="1085" y="53"/>
      </p:cViewPr>
      <p:guideLst>
        <p:guide orient="horz" pos="2160"/>
        <p:guide pos="2880"/>
      </p:guideLst>
    </p:cSldViewPr>
  </p:slideViewPr>
  <p:outlineViewPr>
    <p:cViewPr>
      <p:scale>
        <a:sx n="33" d="100"/>
        <a:sy n="33" d="100"/>
      </p:scale>
      <p:origin x="0" y="-1998"/>
    </p:cViewPr>
  </p:outlineViewPr>
  <p:notesTextViewPr>
    <p:cViewPr>
      <p:scale>
        <a:sx n="100" d="100"/>
        <a:sy n="100" d="100"/>
      </p:scale>
      <p:origin x="0" y="0"/>
    </p:cViewPr>
  </p:notesTextViewPr>
  <p:sorterViewPr>
    <p:cViewPr>
      <p:scale>
        <a:sx n="152" d="100"/>
        <a:sy n="152"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7032, head" userId="10033fff8bc6576e" providerId="None" clId="Web-{3F3FC3B1-6458-4C42-B2D9-79F3A7676D19}"/>
    <pc:docChg chg="modSld">
      <pc:chgData name="7032, head" userId="10033fff8bc6576e" providerId="None" clId="Web-{3F3FC3B1-6458-4C42-B2D9-79F3A7676D19}" dt="2020-09-17T06:57:34.471" v="309" actId="20577"/>
      <pc:docMkLst>
        <pc:docMk/>
      </pc:docMkLst>
      <pc:sldChg chg="modSp">
        <pc:chgData name="7032, head" userId="10033fff8bc6576e" providerId="None" clId="Web-{3F3FC3B1-6458-4C42-B2D9-79F3A7676D19}" dt="2020-09-17T06:57:34.468" v="308" actId="20577"/>
        <pc:sldMkLst>
          <pc:docMk/>
          <pc:sldMk cId="0" sldId="258"/>
        </pc:sldMkLst>
        <pc:spChg chg="mod">
          <ac:chgData name="7032, head" userId="10033fff8bc6576e" providerId="None" clId="Web-{3F3FC3B1-6458-4C42-B2D9-79F3A7676D19}" dt="2020-09-17T06:57:34.468" v="308" actId="20577"/>
          <ac:spMkLst>
            <pc:docMk/>
            <pc:sldMk cId="0" sldId="258"/>
            <ac:spMk id="3" creationId="{00000000-0000-0000-0000-000000000000}"/>
          </ac:spMkLst>
        </pc:spChg>
      </pc:sldChg>
      <pc:sldChg chg="modSp">
        <pc:chgData name="7032, head" userId="10033fff8bc6576e" providerId="None" clId="Web-{3F3FC3B1-6458-4C42-B2D9-79F3A7676D19}" dt="2020-09-17T06:52:36.050" v="235" actId="20577"/>
        <pc:sldMkLst>
          <pc:docMk/>
          <pc:sldMk cId="0" sldId="263"/>
        </pc:sldMkLst>
        <pc:spChg chg="mod">
          <ac:chgData name="7032, head" userId="10033fff8bc6576e" providerId="None" clId="Web-{3F3FC3B1-6458-4C42-B2D9-79F3A7676D19}" dt="2020-09-17T06:52:36.050" v="235" actId="20577"/>
          <ac:spMkLst>
            <pc:docMk/>
            <pc:sldMk cId="0" sldId="263"/>
            <ac:spMk id="3" creationId="{00000000-0000-0000-0000-000000000000}"/>
          </ac:spMkLst>
        </pc:spChg>
      </pc:sldChg>
      <pc:sldChg chg="modSp">
        <pc:chgData name="7032, head" userId="10033fff8bc6576e" providerId="None" clId="Web-{3F3FC3B1-6458-4C42-B2D9-79F3A7676D19}" dt="2020-09-17T06:49:08.906" v="129" actId="20577"/>
        <pc:sldMkLst>
          <pc:docMk/>
          <pc:sldMk cId="0" sldId="267"/>
        </pc:sldMkLst>
        <pc:spChg chg="mod">
          <ac:chgData name="7032, head" userId="10033fff8bc6576e" providerId="None" clId="Web-{3F3FC3B1-6458-4C42-B2D9-79F3A7676D19}" dt="2020-09-17T06:49:08.906" v="129" actId="20577"/>
          <ac:spMkLst>
            <pc:docMk/>
            <pc:sldMk cId="0" sldId="267"/>
            <ac:spMk id="3" creationId="{00000000-0000-0000-0000-000000000000}"/>
          </ac:spMkLst>
        </pc:spChg>
      </pc:sldChg>
      <pc:sldChg chg="modSp">
        <pc:chgData name="7032, head" userId="10033fff8bc6576e" providerId="None" clId="Web-{3F3FC3B1-6458-4C42-B2D9-79F3A7676D19}" dt="2020-09-17T06:44:22.963" v="5" actId="20577"/>
        <pc:sldMkLst>
          <pc:docMk/>
          <pc:sldMk cId="1665233358" sldId="268"/>
        </pc:sldMkLst>
        <pc:spChg chg="mod">
          <ac:chgData name="7032, head" userId="10033fff8bc6576e" providerId="None" clId="Web-{3F3FC3B1-6458-4C42-B2D9-79F3A7676D19}" dt="2020-09-17T06:44:22.963" v="5" actId="20577"/>
          <ac:spMkLst>
            <pc:docMk/>
            <pc:sldMk cId="1665233358" sldId="268"/>
            <ac:spMk id="5" creationId="{00000000-0000-0000-0000-000000000000}"/>
          </ac:spMkLst>
        </pc:spChg>
      </pc:sldChg>
      <pc:sldChg chg="modSp">
        <pc:chgData name="7032, head" userId="10033fff8bc6576e" providerId="None" clId="Web-{3F3FC3B1-6458-4C42-B2D9-79F3A7676D19}" dt="2020-09-17T06:46:05.230" v="81" actId="20577"/>
        <pc:sldMkLst>
          <pc:docMk/>
          <pc:sldMk cId="2799539387" sldId="269"/>
        </pc:sldMkLst>
        <pc:spChg chg="mod">
          <ac:chgData name="7032, head" userId="10033fff8bc6576e" providerId="None" clId="Web-{3F3FC3B1-6458-4C42-B2D9-79F3A7676D19}" dt="2020-09-17T06:46:05.230" v="81" actId="20577"/>
          <ac:spMkLst>
            <pc:docMk/>
            <pc:sldMk cId="2799539387" sldId="269"/>
            <ac:spMk id="3" creationId="{00000000-0000-0000-0000-000000000000}"/>
          </ac:spMkLst>
        </pc:spChg>
      </pc:sldChg>
      <pc:sldChg chg="modSp">
        <pc:chgData name="7032, head" userId="10033fff8bc6576e" providerId="None" clId="Web-{3F3FC3B1-6458-4C42-B2D9-79F3A7676D19}" dt="2020-09-17T06:45:20.057" v="47" actId="20577"/>
        <pc:sldMkLst>
          <pc:docMk/>
          <pc:sldMk cId="3948159" sldId="270"/>
        </pc:sldMkLst>
        <pc:spChg chg="mod">
          <ac:chgData name="7032, head" userId="10033fff8bc6576e" providerId="None" clId="Web-{3F3FC3B1-6458-4C42-B2D9-79F3A7676D19}" dt="2020-09-17T06:45:20.057" v="47" actId="20577"/>
          <ac:spMkLst>
            <pc:docMk/>
            <pc:sldMk cId="3948159" sldId="270"/>
            <ac:spMk id="3" creationId="{00000000-0000-0000-0000-000000000000}"/>
          </ac:spMkLst>
        </pc:spChg>
      </pc:sldChg>
      <pc:sldChg chg="modSp">
        <pc:chgData name="7032, head" userId="10033fff8bc6576e" providerId="None" clId="Web-{3F3FC3B1-6458-4C42-B2D9-79F3A7676D19}" dt="2020-09-17T06:52:07.227" v="230" actId="14100"/>
        <pc:sldMkLst>
          <pc:docMk/>
          <pc:sldMk cId="1870996505" sldId="275"/>
        </pc:sldMkLst>
        <pc:spChg chg="mod">
          <ac:chgData name="7032, head" userId="10033fff8bc6576e" providerId="None" clId="Web-{3F3FC3B1-6458-4C42-B2D9-79F3A7676D19}" dt="2020-09-17T06:52:07.227" v="230" actId="14100"/>
          <ac:spMkLst>
            <pc:docMk/>
            <pc:sldMk cId="1870996505" sldId="275"/>
            <ac:spMk id="4" creationId="{00000000-0000-0000-0000-000000000000}"/>
          </ac:spMkLst>
        </pc:spChg>
      </pc:sldChg>
    </pc:docChg>
  </pc:docChgLst>
  <pc:docChgLst>
    <pc:chgData name="Lois Mounsey" userId="S::l.mounsey@ourlady-st-gerards.lancs.sch.uk::a8f927c0-89ba-4796-94bb-07627b015ddb" providerId="AD" clId="Web-{008044AA-574F-1734-4F1D-0D6BE0B2C934}"/>
    <pc:docChg chg="addSld modSld">
      <pc:chgData name="Lois Mounsey" userId="S::l.mounsey@ourlady-st-gerards.lancs.sch.uk::a8f927c0-89ba-4796-94bb-07627b015ddb" providerId="AD" clId="Web-{008044AA-574F-1734-4F1D-0D6BE0B2C934}" dt="2022-09-14T14:16:22.221" v="63" actId="20577"/>
      <pc:docMkLst>
        <pc:docMk/>
      </pc:docMkLst>
      <pc:sldChg chg="addSp delSp modSp addAnim modAnim">
        <pc:chgData name="Lois Mounsey" userId="S::l.mounsey@ourlady-st-gerards.lancs.sch.uk::a8f927c0-89ba-4796-94bb-07627b015ddb" providerId="AD" clId="Web-{008044AA-574F-1734-4F1D-0D6BE0B2C934}" dt="2022-09-14T14:08:20.799" v="12"/>
        <pc:sldMkLst>
          <pc:docMk/>
          <pc:sldMk cId="3948159" sldId="270"/>
        </pc:sldMkLst>
        <pc:spChg chg="mod">
          <ac:chgData name="Lois Mounsey" userId="S::l.mounsey@ourlady-st-gerards.lancs.sch.uk::a8f927c0-89ba-4796-94bb-07627b015ddb" providerId="AD" clId="Web-{008044AA-574F-1734-4F1D-0D6BE0B2C934}" dt="2022-09-14T14:05:05.089" v="4" actId="20577"/>
          <ac:spMkLst>
            <pc:docMk/>
            <pc:sldMk cId="3948159" sldId="270"/>
            <ac:spMk id="3" creationId="{00000000-0000-0000-0000-000000000000}"/>
          </ac:spMkLst>
        </pc:spChg>
        <pc:spChg chg="add mod">
          <ac:chgData name="Lois Mounsey" userId="S::l.mounsey@ourlady-st-gerards.lancs.sch.uk::a8f927c0-89ba-4796-94bb-07627b015ddb" providerId="AD" clId="Web-{008044AA-574F-1734-4F1D-0D6BE0B2C934}" dt="2022-09-14T14:07:47.829" v="9"/>
          <ac:spMkLst>
            <pc:docMk/>
            <pc:sldMk cId="3948159" sldId="270"/>
            <ac:spMk id="8" creationId="{BACAD0A9-7770-40AE-9FDC-C4FF60C0768B}"/>
          </ac:spMkLst>
        </pc:spChg>
        <pc:graphicFrameChg chg="add del mod">
          <ac:chgData name="Lois Mounsey" userId="S::l.mounsey@ourlady-st-gerards.lancs.sch.uk::a8f927c0-89ba-4796-94bb-07627b015ddb" providerId="AD" clId="Web-{008044AA-574F-1734-4F1D-0D6BE0B2C934}" dt="2022-09-14T14:07:36.501" v="6"/>
          <ac:graphicFrameMkLst>
            <pc:docMk/>
            <pc:sldMk cId="3948159" sldId="270"/>
            <ac:graphicFrameMk id="5" creationId="{08528E20-D157-8E73-7452-3FD8CCC7A857}"/>
          </ac:graphicFrameMkLst>
        </pc:graphicFrameChg>
        <pc:graphicFrameChg chg="add mod">
          <ac:chgData name="Lois Mounsey" userId="S::l.mounsey@ourlady-st-gerards.lancs.sch.uk::a8f927c0-89ba-4796-94bb-07627b015ddb" providerId="AD" clId="Web-{008044AA-574F-1734-4F1D-0D6BE0B2C934}" dt="2022-09-14T14:07:47.798" v="7"/>
          <ac:graphicFrameMkLst>
            <pc:docMk/>
            <pc:sldMk cId="3948159" sldId="270"/>
            <ac:graphicFrameMk id="7" creationId="{3FD90AFB-7CDD-DC5D-E0BF-769B76906AC0}"/>
          </ac:graphicFrameMkLst>
        </pc:graphicFrameChg>
      </pc:sldChg>
      <pc:sldChg chg="modSp">
        <pc:chgData name="Lois Mounsey" userId="S::l.mounsey@ourlady-st-gerards.lancs.sch.uk::a8f927c0-89ba-4796-94bb-07627b015ddb" providerId="AD" clId="Web-{008044AA-574F-1734-4F1D-0D6BE0B2C934}" dt="2022-09-14T14:16:22.221" v="63" actId="20577"/>
        <pc:sldMkLst>
          <pc:docMk/>
          <pc:sldMk cId="4138412451" sldId="271"/>
        </pc:sldMkLst>
        <pc:spChg chg="mod">
          <ac:chgData name="Lois Mounsey" userId="S::l.mounsey@ourlady-st-gerards.lancs.sch.uk::a8f927c0-89ba-4796-94bb-07627b015ddb" providerId="AD" clId="Web-{008044AA-574F-1734-4F1D-0D6BE0B2C934}" dt="2022-09-14T14:16:22.221" v="63" actId="20577"/>
          <ac:spMkLst>
            <pc:docMk/>
            <pc:sldMk cId="4138412451" sldId="271"/>
            <ac:spMk id="3" creationId="{00000000-0000-0000-0000-000000000000}"/>
          </ac:spMkLst>
        </pc:spChg>
      </pc:sldChg>
      <pc:sldChg chg="addSp delSp modSp new">
        <pc:chgData name="Lois Mounsey" userId="S::l.mounsey@ourlady-st-gerards.lancs.sch.uk::a8f927c0-89ba-4796-94bb-07627b015ddb" providerId="AD" clId="Web-{008044AA-574F-1734-4F1D-0D6BE0B2C934}" dt="2022-09-14T14:14:56.359" v="20" actId="1076"/>
        <pc:sldMkLst>
          <pc:docMk/>
          <pc:sldMk cId="3742145128" sldId="285"/>
        </pc:sldMkLst>
        <pc:spChg chg="del">
          <ac:chgData name="Lois Mounsey" userId="S::l.mounsey@ourlady-st-gerards.lancs.sch.uk::a8f927c0-89ba-4796-94bb-07627b015ddb" providerId="AD" clId="Web-{008044AA-574F-1734-4F1D-0D6BE0B2C934}" dt="2022-09-14T14:14:31.108" v="14"/>
          <ac:spMkLst>
            <pc:docMk/>
            <pc:sldMk cId="3742145128" sldId="285"/>
            <ac:spMk id="3" creationId="{FA047E5E-8538-279E-158C-E6839BC9B3DF}"/>
          </ac:spMkLst>
        </pc:spChg>
        <pc:spChg chg="add del mod">
          <ac:chgData name="Lois Mounsey" userId="S::l.mounsey@ourlady-st-gerards.lancs.sch.uk::a8f927c0-89ba-4796-94bb-07627b015ddb" providerId="AD" clId="Web-{008044AA-574F-1734-4F1D-0D6BE0B2C934}" dt="2022-09-14T14:14:33.827" v="17"/>
          <ac:spMkLst>
            <pc:docMk/>
            <pc:sldMk cId="3742145128" sldId="285"/>
            <ac:spMk id="6" creationId="{07E74D75-A19B-BD99-7E41-4554EEF0C113}"/>
          </ac:spMkLst>
        </pc:spChg>
        <pc:spChg chg="add del mod">
          <ac:chgData name="Lois Mounsey" userId="S::l.mounsey@ourlady-st-gerards.lancs.sch.uk::a8f927c0-89ba-4796-94bb-07627b015ddb" providerId="AD" clId="Web-{008044AA-574F-1734-4F1D-0D6BE0B2C934}" dt="2022-09-14T14:14:45.874" v="19"/>
          <ac:spMkLst>
            <pc:docMk/>
            <pc:sldMk cId="3742145128" sldId="285"/>
            <ac:spMk id="8" creationId="{EEF6EB2D-39F9-D587-7ACF-ED06D0884026}"/>
          </ac:spMkLst>
        </pc:spChg>
        <pc:graphicFrameChg chg="add del mod ord modGraphic">
          <ac:chgData name="Lois Mounsey" userId="S::l.mounsey@ourlady-st-gerards.lancs.sch.uk::a8f927c0-89ba-4796-94bb-07627b015ddb" providerId="AD" clId="Web-{008044AA-574F-1734-4F1D-0D6BE0B2C934}" dt="2022-09-14T14:14:33.842" v="18"/>
          <ac:graphicFrameMkLst>
            <pc:docMk/>
            <pc:sldMk cId="3742145128" sldId="285"/>
            <ac:graphicFrameMk id="5" creationId="{50740558-5376-C47A-7D74-9C50DCC4756A}"/>
          </ac:graphicFrameMkLst>
        </pc:graphicFrameChg>
        <pc:graphicFrameChg chg="add mod ord modGraphic">
          <ac:chgData name="Lois Mounsey" userId="S::l.mounsey@ourlady-st-gerards.lancs.sch.uk::a8f927c0-89ba-4796-94bb-07627b015ddb" providerId="AD" clId="Web-{008044AA-574F-1734-4F1D-0D6BE0B2C934}" dt="2022-09-14T14:14:56.359" v="20" actId="1076"/>
          <ac:graphicFrameMkLst>
            <pc:docMk/>
            <pc:sldMk cId="3742145128" sldId="285"/>
            <ac:graphicFrameMk id="10" creationId="{33E9C914-DEA2-C702-C8F4-8E888DF77689}"/>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9589647-752C-4D62-B22F-268690CCA740}" type="datetimeFigureOut">
              <a:rPr lang="en-US" smtClean="0"/>
              <a:pPr/>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1121138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589647-752C-4D62-B22F-268690CCA740}" type="datetimeFigureOut">
              <a:rPr lang="en-US" smtClean="0"/>
              <a:pPr/>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1656516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589647-752C-4D62-B22F-268690CCA740}" type="datetimeFigureOut">
              <a:rPr lang="en-US" smtClean="0"/>
              <a:pPr/>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900785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9589647-752C-4D62-B22F-268690CCA740}" type="datetimeFigureOut">
              <a:rPr lang="en-US" smtClean="0"/>
              <a:pPr/>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2913377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9589647-752C-4D62-B22F-268690CCA740}" type="datetimeFigureOut">
              <a:rPr lang="en-US" smtClean="0"/>
              <a:pPr/>
              <a:t>9/17/2024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1895292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9589647-752C-4D62-B22F-268690CCA740}" type="datetimeFigureOut">
              <a:rPr lang="en-US" smtClean="0"/>
              <a:pPr/>
              <a:t>9/17/2024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2141563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589647-752C-4D62-B22F-268690CCA740}" type="datetimeFigureOut">
              <a:rPr lang="en-US" smtClean="0"/>
              <a:pPr/>
              <a:t>9/17/2024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2085641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9589647-752C-4D62-B22F-268690CCA740}" type="datetimeFigureOut">
              <a:rPr lang="en-US" smtClean="0"/>
              <a:pPr/>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66494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9589647-752C-4D62-B22F-268690CCA740}" type="datetimeFigureOut">
              <a:rPr lang="en-US" smtClean="0"/>
              <a:pPr/>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4113006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589647-752C-4D62-B22F-268690CCA740}" type="datetimeFigureOut">
              <a:rPr lang="en-US" smtClean="0"/>
              <a:pPr/>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56833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589647-752C-4D62-B22F-268690CCA740}" type="datetimeFigureOut">
              <a:rPr lang="en-US" smtClean="0"/>
              <a:pPr/>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88F0-ACD0-4558-AA50-8CC28FDEA2EA}" type="slidenum">
              <a:rPr lang="en-US" smtClean="0"/>
              <a:pPr/>
              <a:t>‹#›</a:t>
            </a:fld>
            <a:endParaRPr lang="en-US"/>
          </a:p>
        </p:txBody>
      </p:sp>
    </p:spTree>
    <p:extLst>
      <p:ext uri="{BB962C8B-B14F-4D97-AF65-F5344CB8AC3E}">
        <p14:creationId xmlns:p14="http://schemas.microsoft.com/office/powerpoint/2010/main" val="2689601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589647-752C-4D62-B22F-268690CCA740}" type="datetimeFigureOut">
              <a:rPr lang="en-US" smtClean="0"/>
              <a:pPr/>
              <a:t>9/17/2024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8288F0-ACD0-4558-AA50-8CC28FDEA2EA}" type="slidenum">
              <a:rPr lang="en-US" smtClean="0"/>
              <a:pPr/>
              <a:t>‹#›</a:t>
            </a:fld>
            <a:endParaRPr lang="en-US"/>
          </a:p>
        </p:txBody>
      </p:sp>
    </p:spTree>
    <p:extLst>
      <p:ext uri="{BB962C8B-B14F-4D97-AF65-F5344CB8AC3E}">
        <p14:creationId xmlns:p14="http://schemas.microsoft.com/office/powerpoint/2010/main" val="189518170"/>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s://www.theschoolrun.com/primary-school-times-tables-tests-explained"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Precursive 1" panose="03050602040000000000" pitchFamily="66" charset="0"/>
              </a:rPr>
              <a:t>Welcome to Year 4</a:t>
            </a:r>
          </a:p>
        </p:txBody>
      </p:sp>
      <p:pic>
        <p:nvPicPr>
          <p:cNvPr id="8" name="Content Placeholder 7" descr="Free Stock Photo 12162 Colored pencils pointing toward ..."/>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0618" y="1600200"/>
            <a:ext cx="6857765" cy="4562557"/>
          </a:xfrm>
        </p:spPr>
      </p:pic>
    </p:spTree>
    <p:extLst>
      <p:ext uri="{BB962C8B-B14F-4D97-AF65-F5344CB8AC3E}">
        <p14:creationId xmlns:p14="http://schemas.microsoft.com/office/powerpoint/2010/main" val="34587836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548680"/>
            <a:ext cx="6655594" cy="1296144"/>
          </a:xfrm>
        </p:spPr>
        <p:txBody>
          <a:bodyPr>
            <a:noAutofit/>
          </a:bodyPr>
          <a:lstStyle/>
          <a:p>
            <a:r>
              <a:rPr lang="en-GB" sz="7200" b="1" dirty="0">
                <a:latin typeface="CCW Precursive 1" panose="03050602040000000000" pitchFamily="66" charset="0"/>
              </a:rPr>
              <a:t>The Team</a:t>
            </a:r>
            <a:endParaRPr lang="en-US" sz="7200" b="1" dirty="0">
              <a:latin typeface="CCW Precursive 1" panose="03050602040000000000" pitchFamily="66" charset="0"/>
            </a:endParaRPr>
          </a:p>
        </p:txBody>
      </p:sp>
      <p:sp>
        <p:nvSpPr>
          <p:cNvPr id="3" name="Content Placeholder 2"/>
          <p:cNvSpPr>
            <a:spLocks noGrp="1"/>
          </p:cNvSpPr>
          <p:nvPr>
            <p:ph idx="1"/>
          </p:nvPr>
        </p:nvSpPr>
        <p:spPr>
          <a:xfrm>
            <a:off x="539552" y="2780928"/>
            <a:ext cx="8229600" cy="1872207"/>
          </a:xfrm>
        </p:spPr>
        <p:txBody>
          <a:bodyPr>
            <a:normAutofit/>
          </a:bodyPr>
          <a:lstStyle/>
          <a:p>
            <a:pPr algn="ctr">
              <a:buNone/>
            </a:pPr>
            <a:r>
              <a:rPr lang="en-GB" sz="4000" dirty="0">
                <a:latin typeface="CCW Precursive 1" panose="03050602040000000000" pitchFamily="66" charset="0"/>
                <a:cs typeface="Arial" panose="020B0604020202020204" pitchFamily="34" charset="0"/>
              </a:rPr>
              <a:t>Mrs </a:t>
            </a:r>
            <a:r>
              <a:rPr lang="en-GB" sz="4000" dirty="0" err="1" smtClean="0">
                <a:latin typeface="CCW Precursive 1" panose="03050602040000000000" pitchFamily="66" charset="0"/>
                <a:cs typeface="Arial" panose="020B0604020202020204" pitchFamily="34" charset="0"/>
              </a:rPr>
              <a:t>Winster</a:t>
            </a:r>
            <a:r>
              <a:rPr lang="en-GB" sz="4000" dirty="0" smtClean="0">
                <a:latin typeface="CCW Precursive 1" panose="03050602040000000000" pitchFamily="66" charset="0"/>
                <a:cs typeface="Arial" panose="020B0604020202020204" pitchFamily="34" charset="0"/>
              </a:rPr>
              <a:t>, Mrs Eastham and </a:t>
            </a:r>
            <a:r>
              <a:rPr lang="en-US" sz="4000" dirty="0" err="1" smtClean="0">
                <a:latin typeface="CCW Precursive 1" panose="03050602040000000000" pitchFamily="66" charset="0"/>
                <a:cs typeface="Arial" panose="020B0604020202020204" pitchFamily="34" charset="0"/>
              </a:rPr>
              <a:t>Mrs</a:t>
            </a:r>
            <a:r>
              <a:rPr lang="en-US" sz="4000" dirty="0" smtClean="0">
                <a:latin typeface="CCW Precursive 1" panose="03050602040000000000" pitchFamily="66" charset="0"/>
                <a:cs typeface="Arial" panose="020B0604020202020204" pitchFamily="34" charset="0"/>
              </a:rPr>
              <a:t> Martin</a:t>
            </a:r>
            <a:endParaRPr lang="en-GB" sz="4000" dirty="0">
              <a:latin typeface="CCW Precursive 1" panose="03050602040000000000" pitchFamily="66"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476672"/>
            <a:ext cx="8424936" cy="4524315"/>
          </a:xfrm>
          <a:prstGeom prst="rect">
            <a:avLst/>
          </a:prstGeom>
          <a:noFill/>
        </p:spPr>
        <p:txBody>
          <a:bodyPr wrap="square" lIns="91440" tIns="45720" rIns="91440" bIns="45720" rtlCol="0" anchor="t">
            <a:spAutoFit/>
          </a:bodyPr>
          <a:lstStyle/>
          <a:p>
            <a:r>
              <a:rPr lang="en-GB" sz="3200" b="1" dirty="0">
                <a:latin typeface="CCW Precursive 1" panose="03050602040000000000" pitchFamily="66" charset="0"/>
              </a:rPr>
              <a:t>How do we learn in Year 4?</a:t>
            </a:r>
          </a:p>
          <a:p>
            <a:endParaRPr lang="en-GB" sz="3200" dirty="0">
              <a:latin typeface="CCW Precursive 1" panose="03050602040000000000" pitchFamily="66" charset="0"/>
            </a:endParaRPr>
          </a:p>
          <a:p>
            <a:r>
              <a:rPr lang="en-GB" sz="2800" dirty="0">
                <a:latin typeface="CCW Precursive 1" panose="03050602040000000000" pitchFamily="66" charset="0"/>
              </a:rPr>
              <a:t>By:</a:t>
            </a:r>
          </a:p>
          <a:p>
            <a:pPr marL="285750" indent="-285750">
              <a:buFont typeface="Arial" panose="020B0604020202020204" pitchFamily="34" charset="0"/>
              <a:buChar char="•"/>
            </a:pPr>
            <a:r>
              <a:rPr lang="en-GB" sz="2800" dirty="0">
                <a:latin typeface="CCW Precursive 1" panose="03050602040000000000" pitchFamily="66" charset="0"/>
              </a:rPr>
              <a:t>Listening attentively</a:t>
            </a:r>
          </a:p>
          <a:p>
            <a:pPr marL="285750" indent="-285750">
              <a:buFont typeface="Arial" panose="020B0604020202020204" pitchFamily="34" charset="0"/>
              <a:buChar char="•"/>
            </a:pPr>
            <a:r>
              <a:rPr lang="en-GB" sz="2800" dirty="0">
                <a:latin typeface="CCW Precursive 1" panose="03050602040000000000" pitchFamily="66" charset="0"/>
              </a:rPr>
              <a:t>Sharing ideas with others</a:t>
            </a:r>
          </a:p>
          <a:p>
            <a:pPr marL="285750" indent="-285750">
              <a:buFont typeface="Arial" panose="020B0604020202020204" pitchFamily="34" charset="0"/>
              <a:buChar char="•"/>
            </a:pPr>
            <a:r>
              <a:rPr lang="en-GB" sz="2800" dirty="0">
                <a:latin typeface="CCW Precursive 1" panose="03050602040000000000" pitchFamily="66" charset="0"/>
              </a:rPr>
              <a:t>Working in pairs </a:t>
            </a:r>
          </a:p>
          <a:p>
            <a:pPr marL="285750" indent="-285750">
              <a:buFont typeface="Arial" panose="020B0604020202020204" pitchFamily="34" charset="0"/>
              <a:buChar char="•"/>
            </a:pPr>
            <a:r>
              <a:rPr lang="en-GB" sz="2800" dirty="0">
                <a:latin typeface="CCW Precursive 1" panose="03050602040000000000" pitchFamily="66" charset="0"/>
              </a:rPr>
              <a:t>Working individually</a:t>
            </a:r>
          </a:p>
          <a:p>
            <a:pPr marL="285750" indent="-285750">
              <a:buFont typeface="Arial" panose="020B0604020202020204" pitchFamily="34" charset="0"/>
              <a:buChar char="•"/>
            </a:pPr>
            <a:r>
              <a:rPr lang="en-GB" sz="2800" dirty="0">
                <a:latin typeface="CCW Precursive 1" panose="03050602040000000000" pitchFamily="66" charset="0"/>
              </a:rPr>
              <a:t>Working towards targets</a:t>
            </a:r>
          </a:p>
          <a:p>
            <a:pPr marL="285750" indent="-285750">
              <a:buFont typeface="Arial" panose="020B0604020202020204" pitchFamily="34" charset="0"/>
              <a:buChar char="•"/>
            </a:pPr>
            <a:r>
              <a:rPr lang="en-GB" sz="2800" dirty="0">
                <a:latin typeface="CCW Precursive 1" panose="03050602040000000000" pitchFamily="66" charset="0"/>
              </a:rPr>
              <a:t>Recording ideas and work</a:t>
            </a:r>
          </a:p>
          <a:p>
            <a:pPr marL="285750" indent="-285750">
              <a:buFont typeface="Arial" panose="020B0604020202020204" pitchFamily="34" charset="0"/>
              <a:buChar char="•"/>
            </a:pPr>
            <a:r>
              <a:rPr lang="en-GB" sz="2800" dirty="0">
                <a:latin typeface="CCW Precursive 1" panose="03050602040000000000" pitchFamily="66" charset="0"/>
              </a:rPr>
              <a:t>Using a range of resources</a:t>
            </a:r>
          </a:p>
        </p:txBody>
      </p:sp>
    </p:spTree>
    <p:extLst>
      <p:ext uri="{BB962C8B-B14F-4D97-AF65-F5344CB8AC3E}">
        <p14:creationId xmlns:p14="http://schemas.microsoft.com/office/powerpoint/2010/main" val="16652333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s nichol\AppData\Local\Microsoft\Windows\Temporary Internet Files\Content.IE5\6P86N6SP\brainpuzzl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0"/>
            <a:ext cx="5013176" cy="501317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txBox="1">
            <a:spLocks/>
          </p:cNvSpPr>
          <p:nvPr/>
        </p:nvSpPr>
        <p:spPr>
          <a:xfrm>
            <a:off x="2182044" y="332656"/>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atin typeface="CCW Precursive 1" panose="03050602040000000000" pitchFamily="66" charset="0"/>
              </a:rPr>
              <a:t>Year 4 </a:t>
            </a:r>
          </a:p>
          <a:p>
            <a:r>
              <a:rPr lang="en-GB" b="1" dirty="0">
                <a:latin typeface="CCW Precursive 1" panose="03050602040000000000" pitchFamily="66" charset="0"/>
              </a:rPr>
              <a:t>Curriculum</a:t>
            </a:r>
            <a:endParaRPr lang="en-US" b="1" dirty="0">
              <a:latin typeface="CCW Precursive 1" panose="03050602040000000000" pitchFamily="66" charset="0"/>
            </a:endParaRPr>
          </a:p>
        </p:txBody>
      </p:sp>
      <p:sp>
        <p:nvSpPr>
          <p:cNvPr id="3" name="Content Placeholder 2"/>
          <p:cNvSpPr txBox="1">
            <a:spLocks/>
          </p:cNvSpPr>
          <p:nvPr/>
        </p:nvSpPr>
        <p:spPr>
          <a:xfrm>
            <a:off x="3344516" y="1776990"/>
            <a:ext cx="5904656" cy="4824536"/>
          </a:xfrm>
          <a:prstGeom prst="rect">
            <a:avLst/>
          </a:prstGeom>
        </p:spPr>
        <p:txBody>
          <a:bodyPr lIns="91440" tIns="45720" rIns="91440" bIns="45720" anchor="t">
            <a:normAutofit fontScale="4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sz="3400" b="1" dirty="0">
              <a:latin typeface="CCW Precursive 1"/>
            </a:endParaRPr>
          </a:p>
          <a:p>
            <a:pPr>
              <a:buFont typeface="Courier New" pitchFamily="49" charset="0"/>
              <a:buChar char="o"/>
            </a:pPr>
            <a:r>
              <a:rPr lang="en-GB" sz="3400" b="1" dirty="0">
                <a:latin typeface="CCW Precursive 1" panose="03050602040000000000" pitchFamily="66" charset="0"/>
              </a:rPr>
              <a:t>English</a:t>
            </a:r>
          </a:p>
          <a:p>
            <a:pPr>
              <a:buFont typeface="Courier New" pitchFamily="49" charset="0"/>
              <a:buChar char="o"/>
            </a:pPr>
            <a:r>
              <a:rPr lang="en-GB" sz="3400" b="1" dirty="0">
                <a:latin typeface="CCW Precursive 1" panose="03050602040000000000" pitchFamily="66" charset="0"/>
              </a:rPr>
              <a:t>Maths</a:t>
            </a:r>
          </a:p>
          <a:p>
            <a:pPr>
              <a:buFont typeface="Courier New" pitchFamily="49" charset="0"/>
              <a:buChar char="o"/>
            </a:pPr>
            <a:r>
              <a:rPr lang="en-GB" sz="3400" b="1" dirty="0">
                <a:latin typeface="CCW Precursive 1" panose="03050602040000000000" pitchFamily="66" charset="0"/>
              </a:rPr>
              <a:t>Science </a:t>
            </a:r>
          </a:p>
          <a:p>
            <a:pPr>
              <a:buFont typeface="Courier New" pitchFamily="49" charset="0"/>
              <a:buChar char="o"/>
            </a:pPr>
            <a:r>
              <a:rPr lang="en-GB" sz="3400" b="1" dirty="0">
                <a:latin typeface="CCW Precursive 1" panose="03050602040000000000" pitchFamily="66" charset="0"/>
              </a:rPr>
              <a:t>History </a:t>
            </a:r>
          </a:p>
          <a:p>
            <a:pPr>
              <a:buFont typeface="Courier New" pitchFamily="49" charset="0"/>
              <a:buChar char="o"/>
            </a:pPr>
            <a:r>
              <a:rPr lang="en-GB" sz="3400" b="1" dirty="0">
                <a:latin typeface="CCW Precursive 1" panose="03050602040000000000" pitchFamily="66" charset="0"/>
              </a:rPr>
              <a:t>Geography </a:t>
            </a:r>
          </a:p>
          <a:p>
            <a:pPr>
              <a:buFont typeface="Courier New" pitchFamily="49" charset="0"/>
              <a:buChar char="o"/>
            </a:pPr>
            <a:r>
              <a:rPr lang="en-GB" sz="3400" b="1" dirty="0">
                <a:latin typeface="CCW Precursive 1" panose="03050602040000000000" pitchFamily="66" charset="0"/>
              </a:rPr>
              <a:t>Computing</a:t>
            </a:r>
          </a:p>
          <a:p>
            <a:pPr>
              <a:buFont typeface="Courier New" pitchFamily="49" charset="0"/>
              <a:buChar char="o"/>
            </a:pPr>
            <a:r>
              <a:rPr lang="en-GB" sz="3400" b="1" dirty="0">
                <a:latin typeface="CCW Precursive 1" panose="03050602040000000000" pitchFamily="66" charset="0"/>
              </a:rPr>
              <a:t>Art</a:t>
            </a:r>
          </a:p>
          <a:p>
            <a:pPr>
              <a:buFont typeface="Courier New" pitchFamily="49" charset="0"/>
              <a:buChar char="o"/>
            </a:pPr>
            <a:r>
              <a:rPr lang="en-GB" sz="3400" b="1" dirty="0">
                <a:latin typeface="CCW Precursive 1" panose="03050602040000000000" pitchFamily="66" charset="0"/>
              </a:rPr>
              <a:t>Design and Technology</a:t>
            </a:r>
          </a:p>
          <a:p>
            <a:pPr>
              <a:buFont typeface="Courier New" pitchFamily="49" charset="0"/>
              <a:buChar char="o"/>
            </a:pPr>
            <a:r>
              <a:rPr lang="en-GB" sz="3400" b="1" dirty="0">
                <a:latin typeface="CCW Precursive 1" panose="03050602040000000000" pitchFamily="66" charset="0"/>
              </a:rPr>
              <a:t>PE </a:t>
            </a:r>
          </a:p>
          <a:p>
            <a:pPr>
              <a:buFont typeface="Courier New" pitchFamily="49" charset="0"/>
              <a:buChar char="o"/>
            </a:pPr>
            <a:r>
              <a:rPr lang="en-GB" sz="3400" b="1" dirty="0">
                <a:latin typeface="CCW Precursive 1" panose="03050602040000000000" pitchFamily="66" charset="0"/>
              </a:rPr>
              <a:t>RE</a:t>
            </a:r>
          </a:p>
          <a:p>
            <a:pPr>
              <a:buFont typeface="Courier New" pitchFamily="49" charset="0"/>
              <a:buChar char="o"/>
            </a:pPr>
            <a:r>
              <a:rPr lang="en-GB" sz="3400" b="1" dirty="0">
                <a:latin typeface="CCW Precursive 1" panose="03050602040000000000" pitchFamily="66" charset="0"/>
              </a:rPr>
              <a:t>PSHE (Personal, Social, Health Education)</a:t>
            </a:r>
          </a:p>
          <a:p>
            <a:pPr>
              <a:buFont typeface="Courier New" pitchFamily="49" charset="0"/>
              <a:buChar char="o"/>
            </a:pPr>
            <a:r>
              <a:rPr lang="en-GB" sz="3400" b="1" dirty="0">
                <a:latin typeface="CCW Precursive 1" panose="03050602040000000000" pitchFamily="66" charset="0"/>
              </a:rPr>
              <a:t>Music </a:t>
            </a:r>
          </a:p>
          <a:p>
            <a:pPr>
              <a:buFont typeface="Courier New" pitchFamily="49" charset="0"/>
              <a:buChar char="o"/>
            </a:pPr>
            <a:r>
              <a:rPr lang="en-GB" sz="3400" b="1" dirty="0">
                <a:latin typeface="CCW Precursive 1" panose="03050602040000000000" pitchFamily="66" charset="0"/>
              </a:rPr>
              <a:t>French</a:t>
            </a:r>
          </a:p>
          <a:p>
            <a:pPr marL="0" indent="0">
              <a:buFont typeface="Arial" pitchFamily="34" charset="0"/>
              <a:buNone/>
            </a:pPr>
            <a:endParaRPr lang="en-GB" sz="2800" dirty="0">
              <a:latin typeface="CCW Precursive 1" panose="03050602040000000000" pitchFamily="66" charset="0"/>
            </a:endParaRPr>
          </a:p>
          <a:p>
            <a:pPr marL="0" indent="0">
              <a:buFont typeface="Arial" pitchFamily="34" charset="0"/>
              <a:buNone/>
            </a:pPr>
            <a:endParaRPr lang="en-GB" sz="2800" dirty="0">
              <a:latin typeface="CCW Precursive 1" panose="03050602040000000000" pitchFamily="66" charset="0"/>
            </a:endParaRPr>
          </a:p>
          <a:p>
            <a:pPr marL="0" indent="0">
              <a:buFont typeface="Arial" pitchFamily="34" charset="0"/>
              <a:buNone/>
            </a:pPr>
            <a:r>
              <a:rPr lang="en-GB" sz="2800" dirty="0">
                <a:latin typeface="CCW Precursive 1" panose="03050602040000000000" pitchFamily="66" charset="0"/>
              </a:rPr>
              <a:t/>
            </a:r>
            <a:br>
              <a:rPr lang="en-GB" sz="2800" dirty="0">
                <a:latin typeface="CCW Precursive 1" panose="03050602040000000000" pitchFamily="66" charset="0"/>
              </a:rPr>
            </a:br>
            <a:endParaRPr lang="en-GB" sz="2800" dirty="0">
              <a:latin typeface="CCW Precursive 1" panose="03050602040000000000" pitchFamily="66" charset="0"/>
            </a:endParaRPr>
          </a:p>
          <a:p>
            <a:pPr marL="0" indent="0">
              <a:buFont typeface="Arial" pitchFamily="34" charset="0"/>
              <a:buNone/>
            </a:pPr>
            <a:endParaRPr lang="en-GB" sz="2800" dirty="0">
              <a:latin typeface="CCW Precursive 1" panose="03050602040000000000" pitchFamily="66" charset="0"/>
            </a:endParaRPr>
          </a:p>
          <a:p>
            <a:pPr marL="0" indent="0" algn="ctr">
              <a:buFont typeface="Arial" pitchFamily="34" charset="0"/>
              <a:buNone/>
            </a:pPr>
            <a:endParaRPr lang="en-GB" sz="2800" dirty="0">
              <a:latin typeface="CCW Precursive 1" panose="03050602040000000000" pitchFamily="66" charset="0"/>
            </a:endParaRPr>
          </a:p>
        </p:txBody>
      </p:sp>
      <p:sp>
        <p:nvSpPr>
          <p:cNvPr id="8" name="TextBox 7">
            <a:extLst>
              <a:ext uri="{FF2B5EF4-FFF2-40B4-BE49-F238E27FC236}">
                <a16:creationId xmlns:a16="http://schemas.microsoft.com/office/drawing/2014/main" id="{BACAD0A9-7770-40AE-9FDC-C4FF60C0768B}"/>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a:p>
        </p:txBody>
      </p:sp>
    </p:spTree>
    <p:extLst>
      <p:ext uri="{BB962C8B-B14F-4D97-AF65-F5344CB8AC3E}">
        <p14:creationId xmlns:p14="http://schemas.microsoft.com/office/powerpoint/2010/main" val="39481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76673"/>
            <a:ext cx="7772400" cy="1440159"/>
          </a:xfrm>
        </p:spPr>
        <p:txBody>
          <a:bodyPr>
            <a:normAutofit/>
          </a:bodyPr>
          <a:lstStyle/>
          <a:p>
            <a:r>
              <a:rPr lang="en-GB" dirty="0"/>
              <a:t>Assessment</a:t>
            </a:r>
          </a:p>
        </p:txBody>
      </p:sp>
      <p:sp>
        <p:nvSpPr>
          <p:cNvPr id="3" name="Subtitle 2"/>
          <p:cNvSpPr>
            <a:spLocks noGrp="1"/>
          </p:cNvSpPr>
          <p:nvPr>
            <p:ph type="subTitle" idx="1"/>
          </p:nvPr>
        </p:nvSpPr>
        <p:spPr>
          <a:xfrm>
            <a:off x="1187624" y="1926704"/>
            <a:ext cx="6768752" cy="4382616"/>
          </a:xfrm>
        </p:spPr>
        <p:txBody>
          <a:bodyPr>
            <a:normAutofit fontScale="85000" lnSpcReduction="20000"/>
          </a:bodyPr>
          <a:lstStyle/>
          <a:p>
            <a:pPr marL="457200" indent="-457200" algn="l">
              <a:buFont typeface="Arial" panose="020B0604020202020204" pitchFamily="34" charset="0"/>
              <a:buChar char="•"/>
            </a:pPr>
            <a:r>
              <a:rPr lang="en-GB" dirty="0"/>
              <a:t>At the start of the year, we carry out a spelling assessment and a writing assessment.</a:t>
            </a:r>
          </a:p>
          <a:p>
            <a:pPr marL="457200" indent="-457200" algn="l">
              <a:buFont typeface="Arial" panose="020B0604020202020204" pitchFamily="34" charset="0"/>
              <a:buChar char="•"/>
            </a:pPr>
            <a:r>
              <a:rPr lang="en-GB" dirty="0"/>
              <a:t>We assess the children’s knowledge at the start of each Maths unit.</a:t>
            </a:r>
          </a:p>
          <a:p>
            <a:pPr marL="457200" indent="-457200" algn="l">
              <a:buFont typeface="Arial" panose="020B0604020202020204" pitchFamily="34" charset="0"/>
              <a:buChar char="•"/>
            </a:pPr>
            <a:r>
              <a:rPr lang="en-GB" dirty="0"/>
              <a:t>We carry out ongoing assessments in all subjects.</a:t>
            </a:r>
          </a:p>
          <a:p>
            <a:pPr marL="457200" indent="-457200" algn="l">
              <a:buFont typeface="Arial" panose="020B0604020202020204" pitchFamily="34" charset="0"/>
              <a:buChar char="•"/>
            </a:pPr>
            <a:r>
              <a:rPr lang="en-GB" dirty="0"/>
              <a:t>At the </a:t>
            </a:r>
            <a:r>
              <a:rPr lang="en-GB" dirty="0" smtClean="0"/>
              <a:t>end if each term we have an NFER assessment test in reading and maths.</a:t>
            </a:r>
            <a:endParaRPr lang="en-GB" dirty="0"/>
          </a:p>
          <a:p>
            <a:pPr marL="457200" indent="-457200" algn="l">
              <a:buFont typeface="Arial" panose="020B0604020202020204" pitchFamily="34" charset="0"/>
              <a:buChar char="•"/>
            </a:pPr>
            <a:r>
              <a:rPr lang="en-GB" dirty="0"/>
              <a:t>During the summer term, we carry out a timetables assessment. </a:t>
            </a:r>
          </a:p>
        </p:txBody>
      </p:sp>
    </p:spTree>
    <p:extLst>
      <p:ext uri="{BB962C8B-B14F-4D97-AF65-F5344CB8AC3E}">
        <p14:creationId xmlns:p14="http://schemas.microsoft.com/office/powerpoint/2010/main" val="1337046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04665"/>
            <a:ext cx="7772400" cy="1224135"/>
          </a:xfrm>
        </p:spPr>
        <p:txBody>
          <a:bodyPr/>
          <a:lstStyle/>
          <a:p>
            <a:r>
              <a:rPr lang="en-US" dirty="0"/>
              <a:t>Additional Support</a:t>
            </a:r>
            <a:endParaRPr lang="en-GB" dirty="0"/>
          </a:p>
        </p:txBody>
      </p:sp>
      <p:sp>
        <p:nvSpPr>
          <p:cNvPr id="3" name="Subtitle 2"/>
          <p:cNvSpPr>
            <a:spLocks noGrp="1"/>
          </p:cNvSpPr>
          <p:nvPr>
            <p:ph type="subTitle" idx="1"/>
          </p:nvPr>
        </p:nvSpPr>
        <p:spPr>
          <a:xfrm>
            <a:off x="971600" y="1628800"/>
            <a:ext cx="7272808" cy="4010000"/>
          </a:xfrm>
        </p:spPr>
        <p:txBody>
          <a:bodyPr>
            <a:normAutofit fontScale="92500"/>
          </a:bodyPr>
          <a:lstStyle/>
          <a:p>
            <a:pPr marL="457200" indent="-457200" algn="l">
              <a:buFont typeface="Arial" panose="020B0604020202020204" pitchFamily="34" charset="0"/>
              <a:buChar char="•"/>
            </a:pPr>
            <a:r>
              <a:rPr lang="en-GB" dirty="0"/>
              <a:t>There may be some skills gaps, which we identify during our assessments. We will be aware of possible gaps in teaching and learning when we start a new unit. </a:t>
            </a:r>
          </a:p>
          <a:p>
            <a:pPr marL="457200" indent="-457200" algn="l">
              <a:buFont typeface="Arial" panose="020B0604020202020204" pitchFamily="34" charset="0"/>
              <a:buChar char="•"/>
            </a:pPr>
            <a:endParaRPr lang="en-GB" dirty="0"/>
          </a:p>
          <a:p>
            <a:pPr marL="457200" indent="-457200" algn="l">
              <a:buFont typeface="Arial" panose="020B0604020202020204" pitchFamily="34" charset="0"/>
              <a:buChar char="•"/>
            </a:pPr>
            <a:r>
              <a:rPr lang="en-GB" dirty="0"/>
              <a:t>Some individual children may have addition support to help plug the gaps. This may be 1:1 support or a small group.</a:t>
            </a:r>
          </a:p>
        </p:txBody>
      </p:sp>
    </p:spTree>
    <p:extLst>
      <p:ext uri="{BB962C8B-B14F-4D97-AF65-F5344CB8AC3E}">
        <p14:creationId xmlns:p14="http://schemas.microsoft.com/office/powerpoint/2010/main" val="765345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512" y="26064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b="1" dirty="0">
                <a:latin typeface="CCW Precursive 1" panose="03050602040000000000" pitchFamily="66" charset="0"/>
              </a:rPr>
              <a:t>Maths</a:t>
            </a:r>
            <a:endParaRPr lang="en-US" b="1" dirty="0">
              <a:latin typeface="CCW Precursive 1" panose="03050602040000000000" pitchFamily="66" charset="0"/>
            </a:endParaRPr>
          </a:p>
        </p:txBody>
      </p:sp>
      <p:sp>
        <p:nvSpPr>
          <p:cNvPr id="3" name="Content Placeholder 2"/>
          <p:cNvSpPr txBox="1">
            <a:spLocks/>
          </p:cNvSpPr>
          <p:nvPr/>
        </p:nvSpPr>
        <p:spPr>
          <a:xfrm>
            <a:off x="179512" y="1052736"/>
            <a:ext cx="8229600" cy="5472608"/>
          </a:xfrm>
          <a:prstGeom prst="rect">
            <a:avLst/>
          </a:prstGeom>
        </p:spPr>
        <p:txBody>
          <a:bodyPr lIns="91440" tIns="45720" rIns="91440" bIns="45720" anchor="t">
            <a:normAutofit fontScale="2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9600" dirty="0">
                <a:latin typeface="CCW Precursive 1" panose="03050602040000000000" pitchFamily="66" charset="0"/>
              </a:rPr>
              <a:t>We use </a:t>
            </a:r>
            <a:r>
              <a:rPr lang="en-GB" sz="9600" dirty="0" err="1">
                <a:latin typeface="CCW Precursive 1" panose="03050602040000000000" pitchFamily="66" charset="0"/>
              </a:rPr>
              <a:t>WhiteRose</a:t>
            </a:r>
            <a:r>
              <a:rPr lang="en-GB" sz="9600" dirty="0">
                <a:latin typeface="CCW Precursive 1" panose="03050602040000000000" pitchFamily="66" charset="0"/>
              </a:rPr>
              <a:t> Maths scheme in school.</a:t>
            </a:r>
          </a:p>
          <a:p>
            <a:pPr marL="0" indent="0">
              <a:buNone/>
            </a:pPr>
            <a:endParaRPr lang="en-GB" sz="9600" dirty="0">
              <a:latin typeface="CCW Precursive 1" panose="03050602040000000000" pitchFamily="66" charset="0"/>
            </a:endParaRPr>
          </a:p>
          <a:p>
            <a:pPr marL="0" indent="0">
              <a:buNone/>
            </a:pPr>
            <a:r>
              <a:rPr lang="en-GB" sz="9600" dirty="0">
                <a:latin typeface="CCW Precursive 1" panose="03050602040000000000" pitchFamily="66" charset="0"/>
              </a:rPr>
              <a:t>At the end of Year 4, children should take part in a statutory Multiplication Tables Check. They are expected to know all their times tables up to 12x12. </a:t>
            </a:r>
          </a:p>
          <a:p>
            <a:pPr marL="0" indent="0">
              <a:buNone/>
            </a:pPr>
            <a:r>
              <a:rPr lang="en-GB" sz="9600" dirty="0">
                <a:latin typeface="CCW Precursive 1" panose="03050602040000000000" pitchFamily="66" charset="0"/>
              </a:rPr>
              <a:t>If you are looking for further information please visit the website below: </a:t>
            </a:r>
            <a:r>
              <a:rPr lang="en-GB" sz="9600" dirty="0">
                <a:latin typeface="CCW Precursive 1" panose="03050602040000000000" pitchFamily="66" charset="0"/>
                <a:hlinkClick r:id="rId2"/>
              </a:rPr>
              <a:t>https://www.theschoolrun.com/primary-school-times-tables-tests-explained</a:t>
            </a:r>
            <a:r>
              <a:rPr lang="en-GB" sz="9600" dirty="0">
                <a:latin typeface="CCW Precursive 1" panose="03050602040000000000" pitchFamily="66" charset="0"/>
              </a:rPr>
              <a:t> </a:t>
            </a:r>
          </a:p>
          <a:p>
            <a:pPr marL="0" indent="0">
              <a:buNone/>
            </a:pPr>
            <a:endParaRPr lang="en-GB" sz="9600" dirty="0">
              <a:latin typeface="CCW Precursive 1" panose="03050602040000000000" pitchFamily="66" charset="0"/>
            </a:endParaRPr>
          </a:p>
          <a:p>
            <a:pPr marL="0" indent="0">
              <a:buNone/>
            </a:pPr>
            <a:r>
              <a:rPr lang="en-GB" sz="9600" dirty="0">
                <a:latin typeface="CCW Precursive 1" panose="03050602040000000000" pitchFamily="66" charset="0"/>
              </a:rPr>
              <a:t>We will be working hard in class but would appreciate if you could practise at home too. There will be weekly times tables activities set on Purple Mash by your child’s teacher. </a:t>
            </a:r>
          </a:p>
          <a:p>
            <a:pPr marL="0" indent="0">
              <a:buFont typeface="Arial" pitchFamily="34" charset="0"/>
              <a:buNone/>
            </a:pPr>
            <a:r>
              <a:rPr lang="en-GB" sz="2800" dirty="0">
                <a:latin typeface="Kristen ITC" panose="03050502040202030202" pitchFamily="66" charset="0"/>
              </a:rPr>
              <a:t/>
            </a:r>
            <a:br>
              <a:rPr lang="en-GB" sz="2800" dirty="0">
                <a:latin typeface="Kristen ITC" panose="03050502040202030202" pitchFamily="66" charset="0"/>
              </a:rPr>
            </a:br>
            <a:endParaRPr lang="en-GB" sz="2800" dirty="0">
              <a:latin typeface="Kristen ITC" panose="03050502040202030202" pitchFamily="66" charset="0"/>
            </a:endParaRPr>
          </a:p>
          <a:p>
            <a:pPr marL="0" indent="0">
              <a:buFont typeface="Arial" pitchFamily="34" charset="0"/>
              <a:buNone/>
            </a:pPr>
            <a:endParaRPr lang="en-GB" sz="2800" dirty="0">
              <a:latin typeface="Kristen ITC" panose="03050502040202030202" pitchFamily="66" charset="0"/>
            </a:endParaRPr>
          </a:p>
          <a:p>
            <a:pPr marL="0" indent="0" algn="ctr">
              <a:buFont typeface="Arial" pitchFamily="34" charset="0"/>
              <a:buNone/>
            </a:pPr>
            <a:endParaRPr lang="en-GB" sz="2800" dirty="0">
              <a:latin typeface="Kristen ITC" panose="03050502040202030202" pitchFamily="66" charset="0"/>
            </a:endParaRPr>
          </a:p>
        </p:txBody>
      </p:sp>
    </p:spTree>
    <p:extLst>
      <p:ext uri="{BB962C8B-B14F-4D97-AF65-F5344CB8AC3E}">
        <p14:creationId xmlns:p14="http://schemas.microsoft.com/office/powerpoint/2010/main" val="2799539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8229600" cy="1143000"/>
          </a:xfrm>
        </p:spPr>
        <p:txBody>
          <a:bodyPr/>
          <a:lstStyle/>
          <a:p>
            <a:pPr algn="l"/>
            <a:r>
              <a:rPr lang="en-GB" b="1" dirty="0">
                <a:latin typeface="CCW Precursive 1" panose="03050602040000000000" pitchFamily="66" charset="0"/>
              </a:rPr>
              <a:t>English and Reading </a:t>
            </a:r>
            <a:endParaRPr lang="en-US" b="1" dirty="0">
              <a:latin typeface="CCW Precursive 1" panose="03050602040000000000" pitchFamily="66" charset="0"/>
            </a:endParaRPr>
          </a:p>
        </p:txBody>
      </p:sp>
      <p:sp>
        <p:nvSpPr>
          <p:cNvPr id="3" name="Content Placeholder 2"/>
          <p:cNvSpPr>
            <a:spLocks noGrp="1"/>
          </p:cNvSpPr>
          <p:nvPr>
            <p:ph idx="1"/>
          </p:nvPr>
        </p:nvSpPr>
        <p:spPr>
          <a:xfrm>
            <a:off x="179512" y="1412776"/>
            <a:ext cx="8784976" cy="4824536"/>
          </a:xfrm>
        </p:spPr>
        <p:txBody>
          <a:bodyPr vert="horz" lIns="91440" tIns="45720" rIns="91440" bIns="45720" rtlCol="0" anchor="t">
            <a:normAutofit fontScale="25000" lnSpcReduction="20000"/>
          </a:bodyPr>
          <a:lstStyle/>
          <a:p>
            <a:pPr>
              <a:buFont typeface="Courier New" pitchFamily="49" charset="0"/>
              <a:buChar char="o"/>
            </a:pPr>
            <a:endParaRPr lang="en-GB" sz="7200" dirty="0">
              <a:latin typeface="CCW Precursive 1" panose="03050602040000000000" pitchFamily="66" charset="0"/>
            </a:endParaRPr>
          </a:p>
          <a:p>
            <a:pPr>
              <a:buFont typeface="Courier New" pitchFamily="49" charset="0"/>
              <a:buChar char="o"/>
            </a:pPr>
            <a:r>
              <a:rPr lang="en-GB" sz="7200" dirty="0">
                <a:latin typeface="CCW Precursive 1" panose="03050602040000000000" pitchFamily="66" charset="0"/>
              </a:rPr>
              <a:t>Home reading books will  be sent home every Monday. It would be useful if you child’s book is in school each day.</a:t>
            </a:r>
          </a:p>
          <a:p>
            <a:pPr>
              <a:buFont typeface="Courier New" pitchFamily="49" charset="0"/>
              <a:buChar char="o"/>
            </a:pPr>
            <a:endParaRPr lang="en-GB" sz="7200" dirty="0">
              <a:latin typeface="CCW Precursive 1" panose="03050602040000000000" pitchFamily="66" charset="0"/>
            </a:endParaRPr>
          </a:p>
          <a:p>
            <a:pPr>
              <a:buFont typeface="Courier New" pitchFamily="49" charset="0"/>
              <a:buChar char="o"/>
            </a:pPr>
            <a:r>
              <a:rPr lang="en-GB" sz="7200" dirty="0">
                <a:latin typeface="CCW Precursive 1" panose="03050602040000000000" pitchFamily="66" charset="0"/>
              </a:rPr>
              <a:t>It is important that you read the home reader with your child as the Teacher’s focus will be on guided reading. </a:t>
            </a:r>
          </a:p>
          <a:p>
            <a:pPr>
              <a:buFont typeface="Courier New" pitchFamily="49" charset="0"/>
              <a:buChar char="o"/>
            </a:pPr>
            <a:endParaRPr lang="en-GB" sz="7200" dirty="0">
              <a:latin typeface="CCW Precursive 1" panose="03050602040000000000" pitchFamily="66" charset="0"/>
            </a:endParaRPr>
          </a:p>
          <a:p>
            <a:pPr>
              <a:buFont typeface="Courier New" pitchFamily="49" charset="0"/>
              <a:buChar char="o"/>
            </a:pPr>
            <a:r>
              <a:rPr lang="en-GB" sz="7200" dirty="0">
                <a:latin typeface="CCW Precursive 1" panose="03050602040000000000" pitchFamily="66" charset="0"/>
              </a:rPr>
              <a:t>Please read with your child at home for 20 minutes each evening and ask questions about what your child has read, the characters, the meanings of words and what they think might happen next.</a:t>
            </a:r>
          </a:p>
          <a:p>
            <a:pPr marL="0" indent="0">
              <a:buNone/>
            </a:pPr>
            <a:endParaRPr lang="en-GB" sz="7200" dirty="0">
              <a:latin typeface="CCW Precursive 1" panose="03050602040000000000" pitchFamily="66" charset="0"/>
            </a:endParaRPr>
          </a:p>
          <a:p>
            <a:pPr marL="0" indent="0">
              <a:buNone/>
            </a:pPr>
            <a:endParaRPr lang="en-GB" sz="7200" dirty="0">
              <a:latin typeface="CCW Precursive 1" panose="03050602040000000000" pitchFamily="66" charset="0"/>
            </a:endParaRPr>
          </a:p>
          <a:p>
            <a:pPr>
              <a:buFont typeface="Courier New" pitchFamily="49" charset="0"/>
              <a:buChar char="o"/>
            </a:pPr>
            <a:r>
              <a:rPr lang="en-GB" sz="7200" dirty="0">
                <a:latin typeface="CCW Precursive 1" panose="03050602040000000000" pitchFamily="66" charset="0"/>
              </a:rPr>
              <a:t>We will have high expectations of handwriting and it will be taught as a weekly lesson.</a:t>
            </a:r>
          </a:p>
          <a:p>
            <a:pPr>
              <a:buFont typeface="Courier New" pitchFamily="49" charset="0"/>
              <a:buChar char="o"/>
            </a:pPr>
            <a:endParaRPr lang="en-GB" sz="7200" dirty="0">
              <a:latin typeface="CCW Precursive 1" panose="03050602040000000000" pitchFamily="66" charset="0"/>
            </a:endParaRPr>
          </a:p>
          <a:p>
            <a:pPr>
              <a:buFont typeface="Courier New" pitchFamily="49" charset="0"/>
              <a:buChar char="o"/>
            </a:pPr>
            <a:r>
              <a:rPr lang="en-GB" sz="7200" dirty="0">
                <a:latin typeface="CCW Precursive 1" panose="03050602040000000000" pitchFamily="66" charset="0"/>
              </a:rPr>
              <a:t>To start, we will recap Year 3 Key words for our Spellings. </a:t>
            </a:r>
          </a:p>
          <a:p>
            <a:pPr>
              <a:buFont typeface="Courier New" pitchFamily="49" charset="0"/>
              <a:buChar char="o"/>
            </a:pPr>
            <a:endParaRPr lang="en-GB" sz="7200" dirty="0">
              <a:latin typeface="CCW Precursive 1" panose="03050602040000000000" pitchFamily="66" charset="0"/>
            </a:endParaRPr>
          </a:p>
          <a:p>
            <a:pPr>
              <a:buFont typeface="Courier New" pitchFamily="49" charset="0"/>
              <a:buChar char="o"/>
            </a:pPr>
            <a:r>
              <a:rPr lang="en-GB" sz="7200" dirty="0">
                <a:latin typeface="CCW Precursive 1" panose="03050602040000000000" pitchFamily="66" charset="0"/>
              </a:rPr>
              <a:t>There are a variety of strategies to learn spellings which are on the next slide.</a:t>
            </a:r>
          </a:p>
          <a:p>
            <a:pPr marL="0" indent="0">
              <a:buNone/>
            </a:pPr>
            <a:endParaRPr lang="en-GB" sz="2800" dirty="0">
              <a:latin typeface="CCW Precursive 1" panose="03050602040000000000"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3613" y="366713"/>
            <a:ext cx="4676775" cy="6124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85768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088" y="419100"/>
            <a:ext cx="4695825" cy="601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6317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a:t>
            </a:r>
            <a:r>
              <a:rPr lang="en-GB"/>
              <a:t>4 Writing Skills</a:t>
            </a:r>
            <a:endParaRPr lang="en-GB" dirty="0"/>
          </a:p>
        </p:txBody>
      </p:sp>
      <p:pic>
        <p:nvPicPr>
          <p:cNvPr id="4" name="Content Placeholder 3"/>
          <p:cNvPicPr>
            <a:picLocks noGrp="1" noChangeAspect="1"/>
          </p:cNvPicPr>
          <p:nvPr>
            <p:ph idx="1"/>
          </p:nvPr>
        </p:nvPicPr>
        <p:blipFill>
          <a:blip r:embed="rId2"/>
          <a:stretch>
            <a:fillRect/>
          </a:stretch>
        </p:blipFill>
        <p:spPr>
          <a:xfrm>
            <a:off x="590292" y="1648576"/>
            <a:ext cx="7726124" cy="3776705"/>
          </a:xfrm>
          <a:prstGeom prst="rect">
            <a:avLst/>
          </a:prstGeom>
        </p:spPr>
      </p:pic>
    </p:spTree>
    <p:extLst>
      <p:ext uri="{BB962C8B-B14F-4D97-AF65-F5344CB8AC3E}">
        <p14:creationId xmlns:p14="http://schemas.microsoft.com/office/powerpoint/2010/main" val="1473128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749882" y="1410774"/>
            <a:ext cx="7782558" cy="4109758"/>
          </a:xfrm>
          <a:prstGeom prst="rect">
            <a:avLst/>
          </a:prstGeom>
        </p:spPr>
      </p:pic>
    </p:spTree>
    <p:extLst>
      <p:ext uri="{BB962C8B-B14F-4D97-AF65-F5344CB8AC3E}">
        <p14:creationId xmlns:p14="http://schemas.microsoft.com/office/powerpoint/2010/main" val="2999892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895102" y="1419566"/>
            <a:ext cx="7565330" cy="4300990"/>
          </a:xfrm>
          <a:prstGeom prst="rect">
            <a:avLst/>
          </a:prstGeom>
        </p:spPr>
      </p:pic>
    </p:spTree>
    <p:extLst>
      <p:ext uri="{BB962C8B-B14F-4D97-AF65-F5344CB8AC3E}">
        <p14:creationId xmlns:p14="http://schemas.microsoft.com/office/powerpoint/2010/main" val="2668330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8C381-48B5-3C70-9D69-F917E5356572}"/>
              </a:ext>
            </a:extLst>
          </p:cNvPr>
          <p:cNvSpPr>
            <a:spLocks noGrp="1"/>
          </p:cNvSpPr>
          <p:nvPr>
            <p:ph type="title"/>
          </p:nvPr>
        </p:nvSpPr>
        <p:spPr/>
        <p:txBody>
          <a:bodyPr/>
          <a:lstStyle/>
          <a:p>
            <a:endParaRPr lang="en-US"/>
          </a:p>
        </p:txBody>
      </p:sp>
      <p:graphicFrame>
        <p:nvGraphicFramePr>
          <p:cNvPr id="10" name="Content Placeholder 9">
            <a:extLst>
              <a:ext uri="{FF2B5EF4-FFF2-40B4-BE49-F238E27FC236}">
                <a16:creationId xmlns:a16="http://schemas.microsoft.com/office/drawing/2014/main" id="{33E9C914-DEA2-C702-C8F4-8E888DF77689}"/>
              </a:ext>
            </a:extLst>
          </p:cNvPr>
          <p:cNvGraphicFramePr>
            <a:graphicFrameLocks noGrp="1"/>
          </p:cNvGraphicFramePr>
          <p:nvPr>
            <p:ph idx="1"/>
            <p:extLst>
              <p:ext uri="{D42A27DB-BD31-4B8C-83A1-F6EECF244321}">
                <p14:modId xmlns:p14="http://schemas.microsoft.com/office/powerpoint/2010/main" val="2823043665"/>
              </p:ext>
            </p:extLst>
          </p:nvPr>
        </p:nvGraphicFramePr>
        <p:xfrm>
          <a:off x="572219" y="61823"/>
          <a:ext cx="8229598" cy="6807835"/>
        </p:xfrm>
        <a:graphic>
          <a:graphicData uri="http://schemas.openxmlformats.org/drawingml/2006/table">
            <a:tbl>
              <a:tblPr firstRow="1" firstCol="1" lastRow="1" lastCol="1" bandRow="1" bandCol="1">
                <a:tableStyleId>{5C22544A-7EE6-4342-B048-85BDC9FD1C3A}</a:tableStyleId>
              </a:tblPr>
              <a:tblGrid>
                <a:gridCol w="2012173">
                  <a:extLst>
                    <a:ext uri="{9D8B030D-6E8A-4147-A177-3AD203B41FA5}">
                      <a16:colId xmlns:a16="http://schemas.microsoft.com/office/drawing/2014/main" val="557166766"/>
                    </a:ext>
                  </a:extLst>
                </a:gridCol>
                <a:gridCol w="2112147">
                  <a:extLst>
                    <a:ext uri="{9D8B030D-6E8A-4147-A177-3AD203B41FA5}">
                      <a16:colId xmlns:a16="http://schemas.microsoft.com/office/drawing/2014/main" val="2354777423"/>
                    </a:ext>
                  </a:extLst>
                </a:gridCol>
                <a:gridCol w="2296226">
                  <a:extLst>
                    <a:ext uri="{9D8B030D-6E8A-4147-A177-3AD203B41FA5}">
                      <a16:colId xmlns:a16="http://schemas.microsoft.com/office/drawing/2014/main" val="1545940337"/>
                    </a:ext>
                  </a:extLst>
                </a:gridCol>
                <a:gridCol w="1809052">
                  <a:extLst>
                    <a:ext uri="{9D8B030D-6E8A-4147-A177-3AD203B41FA5}">
                      <a16:colId xmlns:a16="http://schemas.microsoft.com/office/drawing/2014/main" val="1137429893"/>
                    </a:ext>
                  </a:extLst>
                </a:gridCol>
              </a:tblGrid>
              <a:tr h="269875">
                <a:tc gridSpan="2">
                  <a:txBody>
                    <a:bodyPr/>
                    <a:lstStyle/>
                    <a:p>
                      <a:pPr algn="ctr"/>
                      <a:r>
                        <a:rPr lang="en-US" sz="1100">
                          <a:effectLst/>
                        </a:rPr>
                        <a:t>Composition</a:t>
                      </a:r>
                      <a:endParaRPr lang="en-US">
                        <a:effectLst/>
                      </a:endParaRPr>
                    </a:p>
                  </a:txBody>
                  <a:tcPr marL="68580" marR="68580" marT="0" marB="0" anchor="ctr"/>
                </a:tc>
                <a:tc hMerge="1">
                  <a:txBody>
                    <a:bodyPr/>
                    <a:lstStyle/>
                    <a:p>
                      <a:endParaRPr lang="en-US"/>
                    </a:p>
                  </a:txBody>
                  <a:tcPr/>
                </a:tc>
                <a:tc gridSpan="2">
                  <a:txBody>
                    <a:bodyPr/>
                    <a:lstStyle/>
                    <a:p>
                      <a:pPr algn="ctr"/>
                      <a:r>
                        <a:rPr lang="en-US" sz="1100">
                          <a:effectLst/>
                        </a:rPr>
                        <a:t>Transcription</a:t>
                      </a:r>
                      <a:endParaRPr lang="en-US">
                        <a:effectLst/>
                      </a:endParaRPr>
                    </a:p>
                  </a:txBody>
                  <a:tcPr marL="68580" marR="68580" marT="0" marB="0" anchor="ctr"/>
                </a:tc>
                <a:tc hMerge="1">
                  <a:txBody>
                    <a:bodyPr/>
                    <a:lstStyle/>
                    <a:p>
                      <a:endParaRPr lang="en-US"/>
                    </a:p>
                  </a:txBody>
                  <a:tcPr/>
                </a:tc>
                <a:extLst>
                  <a:ext uri="{0D108BD9-81ED-4DB2-BD59-A6C34878D82A}">
                    <a16:rowId xmlns:a16="http://schemas.microsoft.com/office/drawing/2014/main" val="1791346759"/>
                  </a:ext>
                </a:extLst>
              </a:tr>
              <a:tr h="0">
                <a:tc>
                  <a:txBody>
                    <a:bodyPr/>
                    <a:lstStyle/>
                    <a:p>
                      <a:pPr algn="ctr">
                        <a:spcAft>
                          <a:spcPts val="0"/>
                        </a:spcAft>
                      </a:pPr>
                      <a:r>
                        <a:rPr lang="en-US" sz="1000">
                          <a:effectLst/>
                        </a:rPr>
                        <a:t>Vocabulary, grammar and punctuation</a:t>
                      </a:r>
                      <a:endParaRPr lang="en-US">
                        <a:effectLst/>
                      </a:endParaRPr>
                    </a:p>
                  </a:txBody>
                  <a:tcPr marL="68580" marR="68580" marT="0" marB="0" anchor="ctr"/>
                </a:tc>
                <a:tc>
                  <a:txBody>
                    <a:bodyPr/>
                    <a:lstStyle/>
                    <a:p>
                      <a:pPr algn="ctr">
                        <a:spcAft>
                          <a:spcPts val="0"/>
                        </a:spcAft>
                      </a:pPr>
                      <a:r>
                        <a:rPr lang="en-US" sz="1000">
                          <a:effectLst/>
                        </a:rPr>
                        <a:t>Composition</a:t>
                      </a:r>
                      <a:endParaRPr lang="en-US">
                        <a:effectLst/>
                      </a:endParaRPr>
                    </a:p>
                  </a:txBody>
                  <a:tcPr marL="68580" marR="68580" marT="0" marB="0" anchor="ctr"/>
                </a:tc>
                <a:tc>
                  <a:txBody>
                    <a:bodyPr/>
                    <a:lstStyle/>
                    <a:p>
                      <a:pPr algn="ctr">
                        <a:spcAft>
                          <a:spcPts val="0"/>
                        </a:spcAft>
                      </a:pPr>
                      <a:r>
                        <a:rPr lang="en-US" sz="1000">
                          <a:effectLst/>
                        </a:rPr>
                        <a:t>Spelling</a:t>
                      </a:r>
                      <a:endParaRPr lang="en-US">
                        <a:effectLst/>
                      </a:endParaRPr>
                    </a:p>
                  </a:txBody>
                  <a:tcPr marL="68580" marR="68580" marT="0" marB="0" anchor="ctr"/>
                </a:tc>
                <a:tc>
                  <a:txBody>
                    <a:bodyPr/>
                    <a:lstStyle/>
                    <a:p>
                      <a:pPr marL="21590" algn="ctr">
                        <a:spcAft>
                          <a:spcPts val="0"/>
                        </a:spcAft>
                      </a:pPr>
                      <a:r>
                        <a:rPr lang="en-US" sz="1000">
                          <a:effectLst/>
                        </a:rPr>
                        <a:t>Handwriting</a:t>
                      </a:r>
                      <a:endParaRPr lang="en-US">
                        <a:effectLst/>
                      </a:endParaRPr>
                    </a:p>
                  </a:txBody>
                  <a:tcPr marL="68580" marR="68580" marT="0" marB="0" anchor="ctr"/>
                </a:tc>
                <a:extLst>
                  <a:ext uri="{0D108BD9-81ED-4DB2-BD59-A6C34878D82A}">
                    <a16:rowId xmlns:a16="http://schemas.microsoft.com/office/drawing/2014/main" val="207381684"/>
                  </a:ext>
                </a:extLst>
              </a:tr>
              <a:tr h="0">
                <a:tc>
                  <a:txBody>
                    <a:bodyPr/>
                    <a:lstStyle/>
                    <a:p>
                      <a:pPr>
                        <a:spcAft>
                          <a:spcPts val="0"/>
                        </a:spcAft>
                      </a:pPr>
                      <a:r>
                        <a:rPr lang="en-US" sz="850">
                          <a:effectLst/>
                        </a:rPr>
                        <a:t>As above and:</a:t>
                      </a:r>
                      <a:endParaRPr lang="en-US">
                        <a:effectLst/>
                      </a:endParaRPr>
                    </a:p>
                    <a:p>
                      <a:pPr marL="342900" lvl="0" indent="-342900">
                        <a:spcAft>
                          <a:spcPts val="0"/>
                        </a:spcAft>
                      </a:pPr>
                      <a:r>
                        <a:rPr lang="en-US" sz="850">
                          <a:effectLst/>
                        </a:rPr>
                        <a:t>Create complex sentences with adverb starters e.g. Silently trudging through the snow, Sam made his way up the mountain. </a:t>
                      </a:r>
                      <a:endParaRPr lang="en-US">
                        <a:effectLst/>
                      </a:endParaRPr>
                    </a:p>
                    <a:p>
                      <a:pPr marL="342900" lvl="0" indent="-342900">
                        <a:spcAft>
                          <a:spcPts val="0"/>
                        </a:spcAft>
                      </a:pPr>
                      <a:r>
                        <a:rPr lang="en-US" sz="850">
                          <a:effectLst/>
                        </a:rPr>
                        <a:t>Use commas to mark clauses in complex sentences. </a:t>
                      </a:r>
                      <a:endParaRPr lang="en-US">
                        <a:effectLst/>
                      </a:endParaRPr>
                    </a:p>
                    <a:p>
                      <a:pPr marL="342900" lvl="0" indent="-342900">
                        <a:spcAft>
                          <a:spcPts val="0"/>
                        </a:spcAft>
                      </a:pPr>
                      <a:r>
                        <a:rPr lang="en-US" sz="850">
                          <a:effectLst/>
                        </a:rPr>
                        <a:t>Create sentences with fronted adverbials for when e.g. As the clock struck twelve, the soldiers sprang into action. </a:t>
                      </a:r>
                      <a:endParaRPr lang="en-US">
                        <a:effectLst/>
                      </a:endParaRPr>
                    </a:p>
                    <a:p>
                      <a:pPr marL="342900" lvl="0" indent="-342900">
                        <a:spcAft>
                          <a:spcPts val="0"/>
                        </a:spcAft>
                      </a:pPr>
                      <a:r>
                        <a:rPr lang="en-US" sz="850">
                          <a:effectLst/>
                        </a:rPr>
                        <a:t>Create sentences with fronted adverbials for where e.g. In the distance, a lone wolf howled.</a:t>
                      </a:r>
                      <a:endParaRPr lang="en-US">
                        <a:effectLst/>
                      </a:endParaRPr>
                    </a:p>
                    <a:p>
                      <a:pPr marL="342900" lvl="0" indent="-342900">
                        <a:spcAft>
                          <a:spcPts val="0"/>
                        </a:spcAft>
                      </a:pPr>
                      <a:r>
                        <a:rPr lang="en-US" sz="850">
                          <a:effectLst/>
                        </a:rPr>
                        <a:t>Use commas after fronted adverbials.</a:t>
                      </a:r>
                      <a:endParaRPr lang="en-US">
                        <a:effectLst/>
                      </a:endParaRPr>
                    </a:p>
                    <a:p>
                      <a:pPr marL="342900" lvl="0" indent="-342900">
                        <a:spcAft>
                          <a:spcPts val="0"/>
                        </a:spcAft>
                      </a:pPr>
                      <a:r>
                        <a:rPr lang="en-US" sz="850">
                          <a:effectLst/>
                        </a:rPr>
                        <a:t>Identify, select and use determiners including:</a:t>
                      </a:r>
                      <a:endParaRPr lang="en-US">
                        <a:effectLst/>
                      </a:endParaRPr>
                    </a:p>
                    <a:p>
                      <a:pPr marL="71755">
                        <a:spcAft>
                          <a:spcPts val="0"/>
                        </a:spcAft>
                      </a:pPr>
                      <a:r>
                        <a:rPr lang="en-US">
                          <a:effectLst/>
                        </a:rPr>
                        <a:t>- </a:t>
                      </a:r>
                      <a:r>
                        <a:rPr lang="en-US" sz="850">
                          <a:effectLst/>
                        </a:rPr>
                        <a:t>articles: a/an, the</a:t>
                      </a:r>
                      <a:endParaRPr lang="en-US">
                        <a:effectLst/>
                      </a:endParaRPr>
                    </a:p>
                    <a:p>
                      <a:pPr marL="71755">
                        <a:spcAft>
                          <a:spcPts val="0"/>
                        </a:spcAft>
                      </a:pPr>
                      <a:r>
                        <a:rPr lang="en-US" sz="850">
                          <a:effectLst/>
                        </a:rPr>
                        <a:t>- demonstratives : this/that; these/those</a:t>
                      </a:r>
                      <a:endParaRPr lang="en-US">
                        <a:effectLst/>
                      </a:endParaRPr>
                    </a:p>
                    <a:p>
                      <a:pPr marL="71755">
                        <a:spcAft>
                          <a:spcPts val="0"/>
                        </a:spcAft>
                      </a:pPr>
                      <a:r>
                        <a:rPr lang="en-US" sz="850">
                          <a:effectLst/>
                        </a:rPr>
                        <a:t>- possessives: my/your/his/her/its/our/their</a:t>
                      </a:r>
                      <a:endParaRPr lang="en-US">
                        <a:effectLst/>
                      </a:endParaRPr>
                    </a:p>
                    <a:p>
                      <a:pPr marL="71755">
                        <a:spcAft>
                          <a:spcPts val="0"/>
                        </a:spcAft>
                      </a:pPr>
                      <a:r>
                        <a:rPr lang="en-US" sz="850">
                          <a:effectLst/>
                        </a:rPr>
                        <a:t>- quantifiers: some, any, no, many, much, every</a:t>
                      </a:r>
                      <a:endParaRPr lang="en-US">
                        <a:effectLst/>
                      </a:endParaRPr>
                    </a:p>
                    <a:p>
                      <a:pPr marL="342900" lvl="0" indent="-342900">
                        <a:spcAft>
                          <a:spcPts val="0"/>
                        </a:spcAft>
                      </a:pPr>
                      <a:r>
                        <a:rPr lang="en-US" sz="850">
                          <a:effectLst/>
                        </a:rPr>
                        <a:t>Use inverted commas and other punctuation to indicate direct speech e.g. The tour guide announced, “Be back here at four o’ clock.” </a:t>
                      </a:r>
                      <a:endParaRPr lang="en-US">
                        <a:effectLst/>
                      </a:endParaRPr>
                    </a:p>
                    <a:p>
                      <a:pPr marL="342900" lvl="0" indent="-342900">
                        <a:spcAft>
                          <a:spcPts val="0"/>
                        </a:spcAft>
                      </a:pPr>
                      <a:r>
                        <a:rPr lang="en-US" sz="850">
                          <a:effectLst/>
                        </a:rPr>
                        <a:t>Identify, select and effectively use pronouns. </a:t>
                      </a:r>
                      <a:endParaRPr lang="en-US">
                        <a:effectLst/>
                      </a:endParaRPr>
                    </a:p>
                    <a:p>
                      <a:pPr marL="342900" lvl="0" indent="-342900">
                        <a:spcAft>
                          <a:spcPts val="0"/>
                        </a:spcAft>
                      </a:pPr>
                      <a:r>
                        <a:rPr lang="en-US" sz="850">
                          <a:effectLst/>
                        </a:rPr>
                        <a:t>Use nouns for precision, e.g. burglar rather than man, bungalow rather than house. </a:t>
                      </a:r>
                      <a:endParaRPr lang="en-US">
                        <a:effectLst/>
                      </a:endParaRPr>
                    </a:p>
                    <a:p>
                      <a:pPr marL="342900" lvl="0" indent="-342900">
                        <a:spcAft>
                          <a:spcPts val="0"/>
                        </a:spcAft>
                      </a:pPr>
                      <a:r>
                        <a:rPr lang="en-US" sz="850">
                          <a:effectLst/>
                        </a:rPr>
                        <a:t>Explore, identify, collect and use noun phrases e.g. the crumbly cookie with tasty marshmallow pieces.</a:t>
                      </a:r>
                      <a:endParaRPr lang="en-US">
                        <a:effectLst/>
                      </a:endParaRPr>
                    </a:p>
                    <a:p>
                      <a:pPr marL="342900" lvl="0" indent="-342900">
                        <a:spcAft>
                          <a:spcPts val="0"/>
                        </a:spcAft>
                      </a:pPr>
                      <a:r>
                        <a:rPr lang="en-US" sz="850">
                          <a:effectLst/>
                        </a:rPr>
                        <a:t>Explore, identify and use Standard English verb inflections for writing e.g. We were instead of we was. I was instead of I were, I did instead of I done. She saw it instead of she seen it. </a:t>
                      </a:r>
                      <a:endParaRPr lang="en-US">
                        <a:effectLst/>
                      </a:endParaRPr>
                    </a:p>
                    <a:p>
                      <a:pPr marL="342900" lvl="0" indent="-342900">
                        <a:spcAft>
                          <a:spcPts val="0"/>
                        </a:spcAft>
                      </a:pPr>
                      <a:r>
                        <a:rPr lang="en-US" sz="850">
                          <a:effectLst/>
                        </a:rPr>
                        <a:t>Use apostrophes for singular and plural possession e.g. the dog’s bone and the dogs’ bones. </a:t>
                      </a:r>
                      <a:endParaRPr lang="en-US">
                        <a:effectLst/>
                      </a:endParaRPr>
                    </a:p>
                  </a:txBody>
                  <a:tcPr marL="68580" marR="68580" marT="0" marB="0"/>
                </a:tc>
                <a:tc>
                  <a:txBody>
                    <a:bodyPr/>
                    <a:lstStyle/>
                    <a:p>
                      <a:pPr>
                        <a:spcAft>
                          <a:spcPts val="0"/>
                        </a:spcAft>
                      </a:pPr>
                      <a:r>
                        <a:rPr lang="en-US" sz="850">
                          <a:effectLst/>
                        </a:rPr>
                        <a:t>As above and:</a:t>
                      </a:r>
                      <a:endParaRPr lang="en-US">
                        <a:effectLst/>
                      </a:endParaRPr>
                    </a:p>
                    <a:p>
                      <a:r>
                        <a:rPr lang="en-US" sz="850">
                          <a:effectLst/>
                        </a:rPr>
                        <a:t>Planning</a:t>
                      </a:r>
                      <a:endParaRPr lang="en-US">
                        <a:effectLst/>
                      </a:endParaRPr>
                    </a:p>
                    <a:p>
                      <a:pPr marL="342900" lvl="0" indent="-342900">
                        <a:spcAft>
                          <a:spcPts val="0"/>
                        </a:spcAft>
                      </a:pPr>
                      <a:r>
                        <a:rPr lang="en-US" sz="850">
                          <a:effectLst/>
                        </a:rPr>
                        <a:t>Read and analyse narrative, non-fiction and poetry in order to plan their own versions.</a:t>
                      </a:r>
                      <a:endParaRPr lang="en-US">
                        <a:effectLst/>
                      </a:endParaRPr>
                    </a:p>
                    <a:p>
                      <a:pPr marL="342900" lvl="0" indent="-342900">
                        <a:spcAft>
                          <a:spcPts val="0"/>
                        </a:spcAft>
                      </a:pPr>
                      <a:r>
                        <a:rPr lang="en-US" sz="850">
                          <a:effectLst/>
                        </a:rPr>
                        <a:t>Identify and discuss the purpose, audience, structure, vocabulary and grammar of narrative, non-fiction and poetry. </a:t>
                      </a:r>
                      <a:endParaRPr lang="en-US">
                        <a:effectLst/>
                      </a:endParaRPr>
                    </a:p>
                    <a:p>
                      <a:pPr marL="342900" lvl="0" indent="-342900">
                        <a:spcAft>
                          <a:spcPts val="0"/>
                        </a:spcAft>
                      </a:pPr>
                      <a:r>
                        <a:rPr lang="en-US" sz="850">
                          <a:effectLst/>
                        </a:rPr>
                        <a:t>Discuss and record ideas for planning e.g. story mountain, text map, non-fiction bridge, story board, boxing-up text types to create a plan. </a:t>
                      </a:r>
                      <a:endParaRPr lang="en-US">
                        <a:effectLst/>
                      </a:endParaRPr>
                    </a:p>
                    <a:p>
                      <a:r>
                        <a:rPr lang="en-US" sz="850">
                          <a:effectLst/>
                        </a:rPr>
                        <a:t>Drafting and Writing</a:t>
                      </a:r>
                      <a:endParaRPr lang="en-US">
                        <a:effectLst/>
                      </a:endParaRPr>
                    </a:p>
                    <a:p>
                      <a:pPr marL="342900" lvl="0" indent="-342900"/>
                      <a:r>
                        <a:rPr lang="en-US" sz="850">
                          <a:effectLst/>
                        </a:rPr>
                        <a:t>Develop settings and characterisation using vocabulary to create emphasis, humour, atmosphere, suspense.</a:t>
                      </a:r>
                      <a:endParaRPr lang="en-US">
                        <a:effectLst/>
                      </a:endParaRPr>
                    </a:p>
                    <a:p>
                      <a:pPr marL="342900" lvl="0" indent="-342900"/>
                      <a:r>
                        <a:rPr lang="en-US" sz="850">
                          <a:effectLst/>
                        </a:rPr>
                        <a:t>Plan and write an opening paragraph which combines setting and character/s. </a:t>
                      </a:r>
                      <a:endParaRPr lang="en-US">
                        <a:effectLst/>
                      </a:endParaRPr>
                    </a:p>
                    <a:p>
                      <a:pPr marL="342900" lvl="0" indent="-342900"/>
                      <a:r>
                        <a:rPr lang="en-US" sz="850">
                          <a:effectLst/>
                        </a:rPr>
                        <a:t>Improvise and compose dialogue, demonstrating their understanding of Standard and non-Standard English.</a:t>
                      </a:r>
                      <a:endParaRPr lang="en-US">
                        <a:effectLst/>
                      </a:endParaRPr>
                    </a:p>
                    <a:p>
                      <a:pPr marL="342900" lvl="0" indent="-342900">
                        <a:spcAft>
                          <a:spcPts val="0"/>
                        </a:spcAft>
                      </a:pPr>
                      <a:r>
                        <a:rPr lang="en-US" sz="850">
                          <a:effectLst/>
                        </a:rPr>
                        <a:t>Generate and select from vocabulary banks e.g. adverbial phrases, technical language, persuasive phrases, alliteration.</a:t>
                      </a:r>
                      <a:r>
                        <a:rPr lang="en-US">
                          <a:effectLst/>
                        </a:rPr>
                        <a:t> </a:t>
                      </a:r>
                    </a:p>
                    <a:p>
                      <a:pPr marL="342900" lvl="0" indent="-342900"/>
                      <a:r>
                        <a:rPr lang="en-US" sz="850">
                          <a:effectLst/>
                        </a:rPr>
                        <a:t>Use different sentence structures (see VGP). </a:t>
                      </a:r>
                      <a:endParaRPr lang="en-US">
                        <a:effectLst/>
                      </a:endParaRPr>
                    </a:p>
                    <a:p>
                      <a:pPr marL="342900" lvl="0" indent="-342900"/>
                      <a:r>
                        <a:rPr lang="en-US" sz="850">
                          <a:effectLst/>
                        </a:rPr>
                        <a:t>Use paragraphs to organise writing in fiction and non-fiction texts. </a:t>
                      </a:r>
                      <a:endParaRPr lang="en-US">
                        <a:effectLst/>
                      </a:endParaRPr>
                    </a:p>
                    <a:p>
                      <a:pPr marL="342900" lvl="0" indent="-342900"/>
                      <a:r>
                        <a:rPr lang="en-US" sz="850">
                          <a:effectLst/>
                        </a:rPr>
                        <a:t>Use organisational devices in non-fiction writing, e.g. captions, text boxes, diagram, lists.</a:t>
                      </a:r>
                      <a:endParaRPr lang="en-US">
                        <a:effectLst/>
                      </a:endParaRPr>
                    </a:p>
                    <a:p>
                      <a:pPr marL="342900" lvl="0" indent="-342900"/>
                      <a:r>
                        <a:rPr lang="en-US" sz="850">
                          <a:effectLst/>
                        </a:rPr>
                        <a:t>Link ideas across paragraphs using fronted adverbials for when and where e.g. Several hours later…, Back at home… </a:t>
                      </a:r>
                      <a:endParaRPr lang="en-US">
                        <a:effectLst/>
                      </a:endParaRPr>
                    </a:p>
                    <a:p>
                      <a:r>
                        <a:rPr lang="en-US" sz="850">
                          <a:effectLst/>
                        </a:rPr>
                        <a:t>Evaluating and Editing </a:t>
                      </a:r>
                      <a:endParaRPr lang="en-US">
                        <a:effectLst/>
                      </a:endParaRPr>
                    </a:p>
                    <a:p>
                      <a:pPr marL="342900" lvl="0" indent="-342900">
                        <a:spcAft>
                          <a:spcPts val="0"/>
                        </a:spcAft>
                      </a:pPr>
                      <a:r>
                        <a:rPr lang="en-US" sz="850">
                          <a:effectLst/>
                        </a:rPr>
                        <a:t>Proofread to check for errors in spelling, grammar and punctuation. </a:t>
                      </a:r>
                      <a:endParaRPr lang="en-US">
                        <a:effectLst/>
                      </a:endParaRPr>
                    </a:p>
                    <a:p>
                      <a:pPr marL="342900" lvl="0" indent="-342900">
                        <a:spcAft>
                          <a:spcPts val="0"/>
                        </a:spcAft>
                      </a:pPr>
                      <a:r>
                        <a:rPr lang="en-US" sz="850">
                          <a:effectLst/>
                        </a:rPr>
                        <a:t>Discuss and propose changes to own and others’ writing with partners/small groups. </a:t>
                      </a:r>
                      <a:endParaRPr lang="en-US">
                        <a:effectLst/>
                      </a:endParaRPr>
                    </a:p>
                    <a:p>
                      <a:pPr marL="342900" lvl="0" indent="-342900">
                        <a:spcAft>
                          <a:spcPts val="0"/>
                        </a:spcAft>
                      </a:pPr>
                      <a:r>
                        <a:rPr lang="en-US" sz="850">
                          <a:effectLst/>
                        </a:rPr>
                        <a:t>Improve writing in light of evaluation.</a:t>
                      </a:r>
                      <a:endParaRPr lang="en-US">
                        <a:effectLst/>
                      </a:endParaRPr>
                    </a:p>
                    <a:p>
                      <a:pPr>
                        <a:spcAft>
                          <a:spcPts val="0"/>
                        </a:spcAft>
                      </a:pPr>
                      <a:r>
                        <a:rPr lang="en-US" sz="850">
                          <a:effectLst/>
                        </a:rPr>
                        <a:t>Performing</a:t>
                      </a:r>
                      <a:endParaRPr lang="en-US">
                        <a:effectLst/>
                      </a:endParaRPr>
                    </a:p>
                    <a:p>
                      <a:pPr marL="342900" lvl="0" indent="-342900">
                        <a:spcAft>
                          <a:spcPts val="0"/>
                        </a:spcAft>
                      </a:pPr>
                      <a:r>
                        <a:rPr lang="en-US" sz="850">
                          <a:effectLst/>
                        </a:rPr>
                        <a:t>Use appropriate intonation, tone and volume to present their writing to a range of audiences. </a:t>
                      </a:r>
                      <a:endParaRPr lang="en-US">
                        <a:effectLst/>
                      </a:endParaRPr>
                    </a:p>
                  </a:txBody>
                  <a:tcPr marL="68580" marR="68580" marT="0" marB="0"/>
                </a:tc>
                <a:tc>
                  <a:txBody>
                    <a:bodyPr/>
                    <a:lstStyle/>
                    <a:p>
                      <a:pPr>
                        <a:spcAft>
                          <a:spcPts val="0"/>
                        </a:spcAft>
                      </a:pPr>
                      <a:r>
                        <a:rPr lang="en-US" sz="850">
                          <a:effectLst/>
                        </a:rPr>
                        <a:t>As above and:</a:t>
                      </a:r>
                      <a:endParaRPr lang="en-US">
                        <a:effectLst/>
                      </a:endParaRPr>
                    </a:p>
                    <a:p>
                      <a:pPr marL="342900" lvl="0" indent="-342900"/>
                      <a:r>
                        <a:rPr lang="en-US" sz="850">
                          <a:effectLst/>
                        </a:rPr>
                        <a:t>Use further prefixes, e.g.  in- , im-  ir–, sub–, inter–, super–, anti–, auto–.</a:t>
                      </a:r>
                      <a:endParaRPr lang="en-US">
                        <a:effectLst/>
                      </a:endParaRPr>
                    </a:p>
                    <a:p>
                      <a:pPr marL="342900" lvl="0" indent="-342900"/>
                      <a:r>
                        <a:rPr lang="en-US" sz="850">
                          <a:effectLst/>
                        </a:rPr>
                        <a:t>Use further suffixes, e.g. –ation, - tion, –ssion, </a:t>
                      </a:r>
                      <a:endParaRPr lang="en-US">
                        <a:effectLst/>
                      </a:endParaRPr>
                    </a:p>
                    <a:p>
                      <a:r>
                        <a:rPr lang="en-US" sz="850">
                          <a:effectLst/>
                        </a:rPr>
                        <a:t>   –cian.</a:t>
                      </a:r>
                      <a:endParaRPr lang="en-US">
                        <a:effectLst/>
                      </a:endParaRPr>
                    </a:p>
                    <a:p>
                      <a:pPr marL="342900" lvl="0" indent="-342900"/>
                      <a:r>
                        <a:rPr lang="en-US" sz="850">
                          <a:effectLst/>
                        </a:rPr>
                        <a:t>Investigate what happens to words ending in f when suffixes are added, e.g. calf/calves.</a:t>
                      </a:r>
                      <a:endParaRPr lang="en-US">
                        <a:effectLst/>
                      </a:endParaRPr>
                    </a:p>
                    <a:p>
                      <a:pPr marL="342900" lvl="0" indent="-342900"/>
                      <a:r>
                        <a:rPr lang="en-US" sz="850">
                          <a:effectLst/>
                        </a:rPr>
                        <a:t>Identify and spell words with the /k/ sound spelt ch</a:t>
                      </a:r>
                      <a:r>
                        <a:rPr lang="en-US">
                          <a:effectLst/>
                        </a:rPr>
                        <a:t> </a:t>
                      </a:r>
                      <a:r>
                        <a:rPr lang="en-US" sz="850">
                          <a:effectLst/>
                        </a:rPr>
                        <a:t>(Greek in origin), e.g. scheme, chorus.</a:t>
                      </a:r>
                      <a:endParaRPr lang="en-US">
                        <a:effectLst/>
                      </a:endParaRPr>
                    </a:p>
                    <a:p>
                      <a:pPr marL="342900" lvl="0" indent="-342900"/>
                      <a:r>
                        <a:rPr lang="en-US" sz="850">
                          <a:effectLst/>
                        </a:rPr>
                        <a:t>Identify and spell words with the /ʃ/ sound spelt ch (mostly French in origin), e.g.</a:t>
                      </a:r>
                      <a:r>
                        <a:rPr lang="en-US">
                          <a:effectLst/>
                        </a:rPr>
                        <a:t> </a:t>
                      </a:r>
                      <a:r>
                        <a:rPr lang="en-US" sz="850">
                          <a:effectLst/>
                        </a:rPr>
                        <a:t>chef, chalet, machine.</a:t>
                      </a:r>
                      <a:endParaRPr lang="en-US">
                        <a:effectLst/>
                      </a:endParaRPr>
                    </a:p>
                    <a:p>
                      <a:pPr marL="342900" lvl="0" indent="-342900"/>
                      <a:r>
                        <a:rPr lang="en-US" sz="850">
                          <a:effectLst/>
                        </a:rPr>
                        <a:t>Identify and spell words ending with the /g/ sound spelt –gue and the /k/ sound spelt –que (French in origin), e.g. tongue, antique.</a:t>
                      </a:r>
                      <a:endParaRPr lang="en-US">
                        <a:effectLst/>
                      </a:endParaRPr>
                    </a:p>
                    <a:p>
                      <a:pPr marL="342900" lvl="0" indent="-342900"/>
                      <a:r>
                        <a:rPr lang="en-US" sz="850">
                          <a:effectLst/>
                        </a:rPr>
                        <a:t>Identify and spell words with the /s/ sound spelt sc (Latin in origin), e.g. science, scene.</a:t>
                      </a:r>
                      <a:endParaRPr lang="en-US">
                        <a:effectLst/>
                      </a:endParaRPr>
                    </a:p>
                    <a:p>
                      <a:pPr marL="342900" lvl="0" indent="-342900"/>
                      <a:r>
                        <a:rPr lang="en-US" sz="850">
                          <a:effectLst/>
                        </a:rPr>
                        <a:t>Understand how diminutives are formed using e.g. suffix - ette and prefix mini-. </a:t>
                      </a:r>
                      <a:endParaRPr lang="en-US">
                        <a:effectLst/>
                      </a:endParaRPr>
                    </a:p>
                    <a:p>
                      <a:pPr marL="342900" lvl="0" indent="-342900"/>
                      <a:r>
                        <a:rPr lang="en-US" sz="850">
                          <a:effectLst/>
                        </a:rPr>
                        <a:t>Investigate ways in which nouns and adjectives can be made into verbs by the use of suffixes e.g. pollen (noun)  and –ate = pollinate (verb).</a:t>
                      </a:r>
                      <a:endParaRPr lang="en-US">
                        <a:effectLst/>
                      </a:endParaRPr>
                    </a:p>
                    <a:p>
                      <a:pPr marL="342900" lvl="0" indent="-342900"/>
                      <a:r>
                        <a:rPr lang="en-US" sz="850">
                          <a:effectLst/>
                        </a:rPr>
                        <a:t>The /ɪ/ sound spelt y elsewhere than at the end of words, e.g. myth, gym, Egypt.</a:t>
                      </a:r>
                      <a:endParaRPr lang="en-US">
                        <a:effectLst/>
                      </a:endParaRPr>
                    </a:p>
                    <a:p>
                      <a:pPr marL="342900" lvl="0" indent="-342900"/>
                      <a:r>
                        <a:rPr lang="en-US" sz="850">
                          <a:effectLst/>
                        </a:rPr>
                        <a:t>Use the first three letters of a word to check its spelling in a dictionary. </a:t>
                      </a:r>
                      <a:endParaRPr lang="en-US">
                        <a:effectLst/>
                      </a:endParaRPr>
                    </a:p>
                    <a:p>
                      <a:pPr marL="342900" lvl="0" indent="-342900"/>
                      <a:r>
                        <a:rPr lang="en-US" sz="850">
                          <a:effectLst/>
                        </a:rPr>
                        <a:t>Write from memory simple sentences, dictated by the teacher, that include words and punctuation taught so far. </a:t>
                      </a:r>
                      <a:endParaRPr lang="en-US">
                        <a:effectLst/>
                      </a:endParaRPr>
                    </a:p>
                    <a:p>
                      <a:pPr marL="342900" lvl="0" indent="-342900"/>
                      <a:r>
                        <a:rPr lang="en-US" sz="850">
                          <a:effectLst/>
                        </a:rPr>
                        <a:t>Explore and use the possessive apostrophe, e.g. boy’s books (books belonging to a boy) and boys’ books (books belonging to more than one boy).</a:t>
                      </a:r>
                      <a:endParaRPr lang="en-US">
                        <a:effectLst/>
                      </a:endParaRPr>
                    </a:p>
                    <a:p>
                      <a:pPr marL="342900" lvl="0" indent="-342900"/>
                      <a:r>
                        <a:rPr lang="en-US" sz="850">
                          <a:effectLst/>
                        </a:rPr>
                        <a:t>Spell words from the Year 4 list (selected from the statutory Year 3/4 word list) - see below.</a:t>
                      </a:r>
                      <a:endParaRPr lang="en-US">
                        <a:effectLst/>
                      </a:endParaRPr>
                    </a:p>
                    <a:p>
                      <a:r>
                        <a:rPr lang="en-US">
                          <a:effectLst/>
                        </a:rPr>
                        <a:t> </a:t>
                      </a:r>
                    </a:p>
                    <a:p>
                      <a:pPr>
                        <a:tabLst>
                          <a:tab pos="1806575" algn="l"/>
                        </a:tabLst>
                      </a:pPr>
                      <a:r>
                        <a:rPr lang="en-US">
                          <a:effectLst/>
                        </a:rPr>
                        <a:t> </a:t>
                      </a:r>
                    </a:p>
                  </a:txBody>
                  <a:tcPr marL="68580" marR="68580" marT="0" marB="0"/>
                </a:tc>
                <a:tc>
                  <a:txBody>
                    <a:bodyPr/>
                    <a:lstStyle/>
                    <a:p>
                      <a:pPr>
                        <a:spcAft>
                          <a:spcPts val="0"/>
                        </a:spcAft>
                      </a:pPr>
                      <a:r>
                        <a:rPr lang="en-US" sz="850">
                          <a:effectLst/>
                        </a:rPr>
                        <a:t>As above and:</a:t>
                      </a:r>
                      <a:endParaRPr lang="en-US">
                        <a:effectLst/>
                      </a:endParaRPr>
                    </a:p>
                    <a:p>
                      <a:pPr marL="342900" lvl="0" indent="-342900"/>
                      <a:r>
                        <a:rPr lang="en-US" sz="850">
                          <a:effectLst/>
                        </a:rPr>
                        <a:t>Use a joined style throughout their independent writing.</a:t>
                      </a:r>
                      <a:endParaRPr lang="en-US">
                        <a:effectLst/>
                      </a:endParaRPr>
                    </a:p>
                    <a:p>
                      <a:pPr marL="342900" lvl="0" indent="-342900"/>
                      <a:r>
                        <a:rPr lang="en-US" sz="850">
                          <a:effectLst/>
                        </a:rPr>
                        <a:t>Write with consistency in size and proportion of letters, e.g. by ensuring that the downstrokes of letters are parallel and equidistant; that lines of writing are spaced sufficiently so that the ascenders and descenders of letters do not touch.</a:t>
                      </a:r>
                      <a:endParaRPr lang="en-US">
                        <a:effectLst/>
                      </a:endParaRPr>
                    </a:p>
                    <a:p>
                      <a:pPr marL="163195" indent="-163195">
                        <a:spcAft>
                          <a:spcPts val="0"/>
                        </a:spcAft>
                      </a:pPr>
                      <a:r>
                        <a:rPr lang="en-US" sz="850">
                          <a:effectLst/>
                        </a:rPr>
                        <a:t> </a:t>
                      </a:r>
                      <a:endParaRPr lang="en-US">
                        <a:effectLst/>
                      </a:endParaRPr>
                    </a:p>
                  </a:txBody>
                  <a:tcPr marL="68580" marR="68580" marT="0" marB="0"/>
                </a:tc>
                <a:extLst>
                  <a:ext uri="{0D108BD9-81ED-4DB2-BD59-A6C34878D82A}">
                    <a16:rowId xmlns:a16="http://schemas.microsoft.com/office/drawing/2014/main" val="3923990419"/>
                  </a:ext>
                </a:extLst>
              </a:tr>
            </a:tbl>
          </a:graphicData>
        </a:graphic>
      </p:graphicFrame>
    </p:spTree>
    <p:extLst>
      <p:ext uri="{BB962C8B-B14F-4D97-AF65-F5344CB8AC3E}">
        <p14:creationId xmlns:p14="http://schemas.microsoft.com/office/powerpoint/2010/main" val="3742145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Book Bands</a:t>
            </a:r>
          </a:p>
        </p:txBody>
      </p:sp>
      <p:pic>
        <p:nvPicPr>
          <p:cNvPr id="5" name="Content Placeholder 4"/>
          <p:cNvPicPr>
            <a:picLocks noGrp="1" noChangeAspect="1"/>
          </p:cNvPicPr>
          <p:nvPr>
            <p:ph idx="1"/>
          </p:nvPr>
        </p:nvPicPr>
        <p:blipFill>
          <a:blip r:embed="rId2"/>
          <a:stretch>
            <a:fillRect/>
          </a:stretch>
        </p:blipFill>
        <p:spPr>
          <a:xfrm>
            <a:off x="899592" y="1196751"/>
            <a:ext cx="7056784" cy="5562363"/>
          </a:xfrm>
          <a:prstGeom prst="rect">
            <a:avLst/>
          </a:prstGeom>
        </p:spPr>
      </p:pic>
    </p:spTree>
    <p:extLst>
      <p:ext uri="{BB962C8B-B14F-4D97-AF65-F5344CB8AC3E}">
        <p14:creationId xmlns:p14="http://schemas.microsoft.com/office/powerpoint/2010/main" val="2516586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0688" y="260648"/>
            <a:ext cx="8229600" cy="1143000"/>
          </a:xfrm>
        </p:spPr>
        <p:txBody>
          <a:bodyPr/>
          <a:lstStyle/>
          <a:p>
            <a:pPr algn="r"/>
            <a:r>
              <a:rPr lang="en-US" b="1" dirty="0">
                <a:latin typeface="CCW Precursive 1" panose="03050602040000000000" pitchFamily="66" charset="0"/>
              </a:rPr>
              <a:t>RE</a:t>
            </a:r>
          </a:p>
        </p:txBody>
      </p:sp>
      <p:sp>
        <p:nvSpPr>
          <p:cNvPr id="3" name="Content Placeholder 2"/>
          <p:cNvSpPr>
            <a:spLocks noGrp="1"/>
          </p:cNvSpPr>
          <p:nvPr>
            <p:ph idx="1"/>
          </p:nvPr>
        </p:nvSpPr>
        <p:spPr>
          <a:xfrm>
            <a:off x="2267744" y="1412776"/>
            <a:ext cx="8229600" cy="5157192"/>
          </a:xfrm>
        </p:spPr>
        <p:txBody>
          <a:bodyPr>
            <a:normAutofit fontScale="85000" lnSpcReduction="20000"/>
          </a:bodyPr>
          <a:lstStyle/>
          <a:p>
            <a:pPr marL="0" indent="0" algn="ctr">
              <a:buNone/>
            </a:pPr>
            <a:r>
              <a:rPr lang="en-GB" sz="2800" b="1" dirty="0">
                <a:latin typeface="CCW Precursive 1" panose="03050602040000000000" pitchFamily="66" charset="0"/>
              </a:rPr>
              <a:t>Autumn Term</a:t>
            </a:r>
          </a:p>
          <a:p>
            <a:pPr algn="ctr">
              <a:buFont typeface="Courier New" panose="02070309020205020404" pitchFamily="49" charset="0"/>
              <a:buChar char="o"/>
            </a:pPr>
            <a:r>
              <a:rPr lang="en-GB" sz="2800" dirty="0">
                <a:latin typeface="CCW Precursive 1" panose="03050602040000000000" pitchFamily="66" charset="0"/>
              </a:rPr>
              <a:t>People</a:t>
            </a:r>
          </a:p>
          <a:p>
            <a:pPr algn="ctr">
              <a:buFont typeface="Courier New" panose="02070309020205020404" pitchFamily="49" charset="0"/>
              <a:buChar char="o"/>
            </a:pPr>
            <a:r>
              <a:rPr lang="en-GB" sz="2800" dirty="0">
                <a:latin typeface="CCW Precursive 1" panose="03050602040000000000" pitchFamily="66" charset="0"/>
              </a:rPr>
              <a:t>Called</a:t>
            </a:r>
          </a:p>
          <a:p>
            <a:pPr algn="ctr">
              <a:buFont typeface="Courier New" panose="02070309020205020404" pitchFamily="49" charset="0"/>
              <a:buChar char="o"/>
            </a:pPr>
            <a:r>
              <a:rPr lang="en-GB" sz="2800" dirty="0">
                <a:latin typeface="CCW Precursive 1" panose="03050602040000000000" pitchFamily="66" charset="0"/>
              </a:rPr>
              <a:t>Gift</a:t>
            </a:r>
          </a:p>
          <a:p>
            <a:pPr marL="0" indent="0" algn="ctr">
              <a:buNone/>
            </a:pPr>
            <a:endParaRPr lang="en-GB" sz="2800" dirty="0">
              <a:latin typeface="CCW Precursive 1" panose="03050602040000000000" pitchFamily="66" charset="0"/>
            </a:endParaRPr>
          </a:p>
          <a:p>
            <a:pPr marL="0" indent="0" algn="ctr">
              <a:buNone/>
            </a:pPr>
            <a:r>
              <a:rPr lang="en-GB" sz="2800" b="1" dirty="0">
                <a:latin typeface="CCW Precursive 1" panose="03050602040000000000" pitchFamily="66" charset="0"/>
              </a:rPr>
              <a:t>Spring Term</a:t>
            </a:r>
          </a:p>
          <a:p>
            <a:pPr algn="ctr">
              <a:buFont typeface="Courier New" panose="02070309020205020404" pitchFamily="49" charset="0"/>
              <a:buChar char="o"/>
            </a:pPr>
            <a:r>
              <a:rPr lang="en-GB" sz="2800" dirty="0">
                <a:latin typeface="CCW Precursive 1" panose="03050602040000000000" pitchFamily="66" charset="0"/>
              </a:rPr>
              <a:t>Community</a:t>
            </a:r>
          </a:p>
          <a:p>
            <a:pPr algn="ctr">
              <a:buFont typeface="Courier New" panose="02070309020205020404" pitchFamily="49" charset="0"/>
              <a:buChar char="o"/>
            </a:pPr>
            <a:r>
              <a:rPr lang="en-GB" sz="2800" dirty="0">
                <a:latin typeface="CCW Precursive 1" panose="03050602040000000000" pitchFamily="66" charset="0"/>
              </a:rPr>
              <a:t>Giving and receiving</a:t>
            </a:r>
          </a:p>
          <a:p>
            <a:pPr algn="ctr">
              <a:buFont typeface="Courier New" panose="02070309020205020404" pitchFamily="49" charset="0"/>
              <a:buChar char="o"/>
            </a:pPr>
            <a:r>
              <a:rPr lang="en-GB" sz="2800" dirty="0">
                <a:latin typeface="CCW Precursive 1" panose="03050602040000000000" pitchFamily="66" charset="0"/>
              </a:rPr>
              <a:t>Self-Discipline</a:t>
            </a:r>
          </a:p>
          <a:p>
            <a:pPr algn="ctr">
              <a:buFont typeface="Courier New" panose="02070309020205020404" pitchFamily="49" charset="0"/>
              <a:buChar char="o"/>
            </a:pPr>
            <a:endParaRPr lang="en-GB" sz="2800" dirty="0">
              <a:latin typeface="CCW Precursive 1" panose="03050602040000000000" pitchFamily="66" charset="0"/>
            </a:endParaRPr>
          </a:p>
          <a:p>
            <a:pPr marL="0" indent="0" algn="ctr">
              <a:buNone/>
            </a:pPr>
            <a:r>
              <a:rPr lang="en-GB" sz="2800" b="1" dirty="0">
                <a:latin typeface="CCW Precursive 1" panose="03050602040000000000" pitchFamily="66" charset="0"/>
              </a:rPr>
              <a:t>Summer Term</a:t>
            </a:r>
          </a:p>
          <a:p>
            <a:pPr algn="ctr">
              <a:buFont typeface="Courier New" panose="02070309020205020404" pitchFamily="49" charset="0"/>
              <a:buChar char="o"/>
            </a:pPr>
            <a:r>
              <a:rPr lang="en-GB" sz="2800" dirty="0">
                <a:latin typeface="CCW Precursive 1" panose="03050602040000000000" pitchFamily="66" charset="0"/>
              </a:rPr>
              <a:t>New life</a:t>
            </a:r>
          </a:p>
          <a:p>
            <a:pPr algn="ctr">
              <a:buFont typeface="Courier New" panose="02070309020205020404" pitchFamily="49" charset="0"/>
              <a:buChar char="o"/>
            </a:pPr>
            <a:r>
              <a:rPr lang="en-GB" sz="2800" dirty="0">
                <a:latin typeface="CCW Precursive 1" panose="03050602040000000000" pitchFamily="66" charset="0"/>
              </a:rPr>
              <a:t>Building bridges</a:t>
            </a:r>
          </a:p>
          <a:p>
            <a:pPr algn="ctr">
              <a:buFont typeface="Courier New" panose="02070309020205020404" pitchFamily="49" charset="0"/>
              <a:buChar char="o"/>
            </a:pPr>
            <a:r>
              <a:rPr lang="en-GB" sz="2800" dirty="0">
                <a:latin typeface="CCW Precursive 1" panose="03050602040000000000" pitchFamily="66" charset="0"/>
              </a:rPr>
              <a:t>God’s People</a:t>
            </a:r>
          </a:p>
          <a:p>
            <a:pPr marL="0" indent="0" algn="r">
              <a:buNone/>
            </a:pPr>
            <a:endParaRPr lang="en-US" sz="2800" dirty="0">
              <a:latin typeface="Kristen ITC" panose="03050502040202030202" pitchFamily="66" charset="0"/>
            </a:endParaRPr>
          </a:p>
        </p:txBody>
      </p:sp>
      <p:pic>
        <p:nvPicPr>
          <p:cNvPr id="6146" name="Picture 2" descr="C:\Users\s nichol\AppData\Local\Microsoft\Windows\Temporary Internet Files\Content.IE5\GL056BLW\5781615723_040829dd1e_b[1].jpg"/>
          <p:cNvPicPr>
            <a:picLocks noChangeAspect="1" noChangeArrowheads="1"/>
          </p:cNvPicPr>
          <p:nvPr/>
        </p:nvPicPr>
        <p:blipFill rotWithShape="1">
          <a:blip r:embed="rId2">
            <a:extLst>
              <a:ext uri="{28A0092B-C50C-407E-A947-70E740481C1C}">
                <a14:useLocalDpi xmlns:a14="http://schemas.microsoft.com/office/drawing/2010/main" val="0"/>
              </a:ext>
            </a:extLst>
          </a:blip>
          <a:srcRect r="22572"/>
          <a:stretch/>
        </p:blipFill>
        <p:spPr bwMode="auto">
          <a:xfrm>
            <a:off x="24275" y="24933"/>
            <a:ext cx="396695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88261" y="33265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latin typeface="CCW Precursive 1" panose="03050602040000000000" pitchFamily="66" charset="0"/>
              </a:rPr>
              <a:t>Useful information</a:t>
            </a:r>
            <a:endParaRPr lang="en-US" b="1" dirty="0">
              <a:latin typeface="CCW Precursive 1" panose="03050602040000000000" pitchFamily="66" charset="0"/>
            </a:endParaRPr>
          </a:p>
        </p:txBody>
      </p:sp>
      <p:sp>
        <p:nvSpPr>
          <p:cNvPr id="3" name="TextBox 2"/>
          <p:cNvSpPr txBox="1"/>
          <p:nvPr/>
        </p:nvSpPr>
        <p:spPr>
          <a:xfrm>
            <a:off x="402372" y="1447345"/>
            <a:ext cx="7992888" cy="4893647"/>
          </a:xfrm>
          <a:prstGeom prst="rect">
            <a:avLst/>
          </a:prstGeom>
          <a:noFill/>
        </p:spPr>
        <p:txBody>
          <a:bodyPr wrap="square" lIns="91440" tIns="45720" rIns="91440" bIns="45720" rtlCol="0" anchor="t">
            <a:spAutoFit/>
          </a:bodyPr>
          <a:lstStyle/>
          <a:p>
            <a:r>
              <a:rPr lang="en-GB" sz="2400" dirty="0">
                <a:latin typeface="CCW Precursive 1" panose="03050602040000000000" pitchFamily="66" charset="0"/>
              </a:rPr>
              <a:t>For Year 4:</a:t>
            </a:r>
          </a:p>
          <a:p>
            <a:pPr marL="285750" indent="-285750">
              <a:buFont typeface="Courier New" panose="02070309020205020404" pitchFamily="49" charset="0"/>
              <a:buChar char="o"/>
            </a:pPr>
            <a:r>
              <a:rPr lang="en-GB" sz="2400" dirty="0">
                <a:latin typeface="CCW Precursive 1"/>
              </a:rPr>
              <a:t>a water bottle filled with water (not juice)</a:t>
            </a:r>
          </a:p>
          <a:p>
            <a:pPr marL="285750" indent="-285750">
              <a:buFont typeface="Courier New" panose="02070309020205020404" pitchFamily="49" charset="0"/>
              <a:buChar char="o"/>
            </a:pPr>
            <a:r>
              <a:rPr lang="en-GB" sz="2400" dirty="0">
                <a:latin typeface="CCW Precursive 1"/>
              </a:rPr>
              <a:t>a healthy snack for break time</a:t>
            </a:r>
          </a:p>
          <a:p>
            <a:pPr marL="285750" indent="-285750">
              <a:buFont typeface="Courier New" panose="02070309020205020404" pitchFamily="49" charset="0"/>
              <a:buChar char="o"/>
            </a:pPr>
            <a:r>
              <a:rPr lang="en-GB" sz="2400" dirty="0">
                <a:latin typeface="CCW Precursive 1"/>
              </a:rPr>
              <a:t>PE kit- PE will take place </a:t>
            </a:r>
            <a:r>
              <a:rPr lang="en-GB" sz="2400" dirty="0" smtClean="0">
                <a:latin typeface="CCW Precursive 1"/>
              </a:rPr>
              <a:t>on Tuesday and Wednesday. </a:t>
            </a:r>
            <a:endParaRPr lang="en-GB" sz="2400" dirty="0">
              <a:latin typeface="CCW Precursive 1" panose="03050602040000000000" pitchFamily="66" charset="0"/>
            </a:endParaRPr>
          </a:p>
          <a:p>
            <a:pPr marL="285750" indent="-285750">
              <a:buFont typeface="Courier New" panose="02070309020205020404" pitchFamily="49" charset="0"/>
              <a:buChar char="o"/>
            </a:pPr>
            <a:r>
              <a:rPr lang="en-GB" sz="2400" dirty="0">
                <a:latin typeface="CCW Precursive 1"/>
              </a:rPr>
              <a:t>Correct uniform </a:t>
            </a:r>
          </a:p>
          <a:p>
            <a:pPr marL="285750" indent="-285750">
              <a:buFont typeface="Courier New" panose="02070309020205020404" pitchFamily="49" charset="0"/>
              <a:buChar char="o"/>
            </a:pPr>
            <a:r>
              <a:rPr lang="en-GB" sz="2400" dirty="0">
                <a:latin typeface="CCW Precursive 1"/>
              </a:rPr>
              <a:t>Please do not bring in any other items or bags from home other than your lunch bag.</a:t>
            </a:r>
          </a:p>
          <a:p>
            <a:pPr marL="285750" indent="-285750">
              <a:buFont typeface="Courier New" panose="02070309020205020404" pitchFamily="49" charset="0"/>
              <a:buChar char="o"/>
            </a:pPr>
            <a:r>
              <a:rPr lang="en-GB" sz="2400" dirty="0">
                <a:latin typeface="CCW Precursive 1"/>
              </a:rPr>
              <a:t>Watches are allowed to be worn but please be mindful that they can be a distraction. </a:t>
            </a:r>
            <a:endParaRPr lang="en-GB" sz="2400" dirty="0">
              <a:latin typeface="CCW Precursive 1" panose="03050602040000000000" pitchFamily="66" charset="0"/>
            </a:endParaRPr>
          </a:p>
        </p:txBody>
      </p:sp>
    </p:spTree>
    <p:extLst>
      <p:ext uri="{BB962C8B-B14F-4D97-AF65-F5344CB8AC3E}">
        <p14:creationId xmlns:p14="http://schemas.microsoft.com/office/powerpoint/2010/main" val="4138412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0407" y="1081802"/>
            <a:ext cx="6858000" cy="642050"/>
          </a:xfrm>
        </p:spPr>
        <p:txBody>
          <a:bodyPr>
            <a:normAutofit fontScale="90000"/>
          </a:bodyPr>
          <a:lstStyle/>
          <a:p>
            <a:r>
              <a:rPr lang="en-GB" dirty="0" smtClean="0"/>
              <a:t>Earrings</a:t>
            </a:r>
            <a:endParaRPr lang="en-GB" dirty="0"/>
          </a:p>
        </p:txBody>
      </p:sp>
      <p:sp>
        <p:nvSpPr>
          <p:cNvPr id="3" name="Subtitle 2"/>
          <p:cNvSpPr>
            <a:spLocks noGrp="1"/>
          </p:cNvSpPr>
          <p:nvPr>
            <p:ph type="subTitle" idx="1"/>
          </p:nvPr>
        </p:nvSpPr>
        <p:spPr>
          <a:xfrm>
            <a:off x="311727" y="1723852"/>
            <a:ext cx="8740833" cy="3840480"/>
          </a:xfrm>
        </p:spPr>
        <p:txBody>
          <a:bodyPr>
            <a:normAutofit fontScale="70000" lnSpcReduction="20000"/>
          </a:bodyPr>
          <a:lstStyle/>
          <a:p>
            <a:r>
              <a:rPr lang="en-GB" dirty="0" smtClean="0"/>
              <a:t>Safe Practice in PE states that, ‘The Association for Physical Education strongly recommends the practice of removing all personal effects at the commencement of every lesson to establish a safe working environment. This applies to all ear and body piercings.’</a:t>
            </a:r>
          </a:p>
          <a:p>
            <a:r>
              <a:rPr lang="en-GB" dirty="0" smtClean="0"/>
              <a:t>The teacher has duty of care for the safety of children.</a:t>
            </a:r>
          </a:p>
          <a:p>
            <a:r>
              <a:rPr lang="en-GB" dirty="0" smtClean="0"/>
              <a:t>Staff can not remove or tape (cover) earrings.</a:t>
            </a:r>
          </a:p>
          <a:p>
            <a:r>
              <a:rPr lang="en-GB" dirty="0" smtClean="0"/>
              <a:t>Many children can not remove earrings themselves.</a:t>
            </a:r>
          </a:p>
          <a:p>
            <a:r>
              <a:rPr lang="en-GB" dirty="0" smtClean="0"/>
              <a:t>Children can only participate in parts of the lesson if earrings are worn.</a:t>
            </a:r>
          </a:p>
          <a:p>
            <a:r>
              <a:rPr lang="en-GB" dirty="0" smtClean="0"/>
              <a:t>School can not be held responsible for losses of removed earrings.</a:t>
            </a:r>
          </a:p>
          <a:p>
            <a:r>
              <a:rPr lang="en-GB" dirty="0" smtClean="0"/>
              <a:t>The earrings worn in the past were becoming more and more unsuitable and unsafe as people deviated away from the single </a:t>
            </a:r>
            <a:r>
              <a:rPr lang="en-GB" smtClean="0"/>
              <a:t>plain stud.</a:t>
            </a:r>
            <a:endParaRPr lang="en-GB" dirty="0"/>
          </a:p>
          <a:p>
            <a:r>
              <a:rPr lang="en-GB" b="1" dirty="0" smtClean="0"/>
              <a:t>For these reasons, earrings are not allowed in school.  </a:t>
            </a:r>
            <a:endParaRPr lang="en-GB" b="1" dirty="0"/>
          </a:p>
          <a:p>
            <a:endParaRPr lang="en-GB" dirty="0" smtClean="0"/>
          </a:p>
          <a:p>
            <a:endParaRPr lang="en-GB" dirty="0"/>
          </a:p>
        </p:txBody>
      </p:sp>
    </p:spTree>
    <p:extLst>
      <p:ext uri="{BB962C8B-B14F-4D97-AF65-F5344CB8AC3E}">
        <p14:creationId xmlns:p14="http://schemas.microsoft.com/office/powerpoint/2010/main" val="3745760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76672" y="20354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latin typeface="CCW Precursive 1" panose="03050602040000000000" pitchFamily="66" charset="0"/>
              </a:rPr>
              <a:t>Online Safety</a:t>
            </a:r>
            <a:endParaRPr lang="en-US" sz="3600" b="1" dirty="0">
              <a:latin typeface="CCW Precursive 1" panose="03050602040000000000" pitchFamily="66" charset="0"/>
            </a:endParaRPr>
          </a:p>
        </p:txBody>
      </p:sp>
      <p:sp>
        <p:nvSpPr>
          <p:cNvPr id="3" name="TextBox 2"/>
          <p:cNvSpPr txBox="1"/>
          <p:nvPr/>
        </p:nvSpPr>
        <p:spPr>
          <a:xfrm>
            <a:off x="323528" y="1916832"/>
            <a:ext cx="7992888" cy="369332"/>
          </a:xfrm>
          <a:prstGeom prst="rect">
            <a:avLst/>
          </a:prstGeom>
          <a:noFill/>
        </p:spPr>
        <p:txBody>
          <a:bodyPr wrap="square" rtlCol="0">
            <a:spAutoFit/>
          </a:bodyPr>
          <a:lstStyle/>
          <a:p>
            <a:endParaRPr lang="en-GB" dirty="0"/>
          </a:p>
        </p:txBody>
      </p:sp>
      <p:pic>
        <p:nvPicPr>
          <p:cNvPr id="4" name="Picture 3"/>
          <p:cNvPicPr>
            <a:picLocks noChangeAspect="1"/>
          </p:cNvPicPr>
          <p:nvPr/>
        </p:nvPicPr>
        <p:blipFill>
          <a:blip r:embed="rId2" cstate="print"/>
          <a:stretch>
            <a:fillRect/>
          </a:stretch>
        </p:blipFill>
        <p:spPr>
          <a:xfrm>
            <a:off x="5320243" y="0"/>
            <a:ext cx="3816423" cy="4933422"/>
          </a:xfrm>
          <a:prstGeom prst="rect">
            <a:avLst/>
          </a:prstGeom>
        </p:spPr>
      </p:pic>
      <p:sp>
        <p:nvSpPr>
          <p:cNvPr id="5" name="Rectangle 4"/>
          <p:cNvSpPr/>
          <p:nvPr/>
        </p:nvSpPr>
        <p:spPr>
          <a:xfrm>
            <a:off x="32169" y="905215"/>
            <a:ext cx="5256584" cy="4401205"/>
          </a:xfrm>
          <a:prstGeom prst="rect">
            <a:avLst/>
          </a:prstGeom>
        </p:spPr>
        <p:txBody>
          <a:bodyPr wrap="square">
            <a:spAutoFit/>
          </a:bodyPr>
          <a:lstStyle/>
          <a:p>
            <a:endParaRPr lang="en-GB" sz="2000" dirty="0">
              <a:latin typeface="CCW Precursive 1" panose="03050602040000000000" pitchFamily="66" charset="0"/>
            </a:endParaRPr>
          </a:p>
          <a:p>
            <a:r>
              <a:rPr lang="en-GB" sz="2000" dirty="0">
                <a:latin typeface="CCW Precursive 1" panose="03050602040000000000" pitchFamily="66" charset="0"/>
              </a:rPr>
              <a:t>We follow the SMART e-safety rules.</a:t>
            </a:r>
          </a:p>
          <a:p>
            <a:endParaRPr lang="en-GB" sz="2000" dirty="0">
              <a:latin typeface="CCW Precursive 1" panose="03050602040000000000" pitchFamily="66" charset="0"/>
            </a:endParaRPr>
          </a:p>
          <a:p>
            <a:r>
              <a:rPr lang="en-GB" sz="2000" dirty="0">
                <a:latin typeface="CCW Precursive 1" panose="03050602040000000000" pitchFamily="66" charset="0"/>
              </a:rPr>
              <a:t>In Year 4 our lessons will cover:</a:t>
            </a:r>
          </a:p>
          <a:p>
            <a:pPr marL="457200" indent="-457200">
              <a:buFont typeface="Courier New" panose="02070309020205020404" pitchFamily="49" charset="0"/>
              <a:buChar char="o"/>
            </a:pPr>
            <a:r>
              <a:rPr lang="en-GB" sz="2000" dirty="0">
                <a:latin typeface="CCW Precursive 1" panose="03050602040000000000" pitchFamily="66" charset="0"/>
              </a:rPr>
              <a:t>what it means to be responsible and respectful offline and online</a:t>
            </a:r>
          </a:p>
          <a:p>
            <a:pPr marL="457200" indent="-457200">
              <a:buFont typeface="Courier New" panose="02070309020205020404" pitchFamily="49" charset="0"/>
              <a:buChar char="o"/>
            </a:pPr>
            <a:r>
              <a:rPr lang="en-GB" sz="2000" dirty="0">
                <a:latin typeface="CCW Precursive 1" panose="03050602040000000000" pitchFamily="66" charset="0"/>
              </a:rPr>
              <a:t>the importance of their online identity</a:t>
            </a:r>
          </a:p>
          <a:p>
            <a:pPr marL="457200" indent="-457200">
              <a:buFont typeface="Courier New" panose="02070309020205020404" pitchFamily="49" charset="0"/>
              <a:buChar char="o"/>
            </a:pPr>
            <a:r>
              <a:rPr lang="en-GB" sz="2000" dirty="0">
                <a:latin typeface="CCW Precursive 1" panose="03050602040000000000" pitchFamily="66" charset="0"/>
              </a:rPr>
              <a:t>what to do if something worries or upsets them online</a:t>
            </a:r>
          </a:p>
        </p:txBody>
      </p:sp>
    </p:spTree>
    <p:extLst>
      <p:ext uri="{BB962C8B-B14F-4D97-AF65-F5344CB8AC3E}">
        <p14:creationId xmlns:p14="http://schemas.microsoft.com/office/powerpoint/2010/main" val="1242587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229600" cy="1143000"/>
          </a:xfrm>
        </p:spPr>
        <p:txBody>
          <a:bodyPr/>
          <a:lstStyle/>
          <a:p>
            <a:r>
              <a:rPr lang="en-GB" b="1" dirty="0">
                <a:latin typeface="CCW Precursive 1" panose="03050602040000000000" pitchFamily="66" charset="0"/>
              </a:rPr>
              <a:t>Behaviour Charter</a:t>
            </a:r>
            <a:endParaRPr lang="en-US" b="1" dirty="0">
              <a:latin typeface="CCW Precursive 1" panose="03050602040000000000" pitchFamily="66" charset="0"/>
            </a:endParaRPr>
          </a:p>
        </p:txBody>
      </p:sp>
      <p:sp>
        <p:nvSpPr>
          <p:cNvPr id="3" name="Content Placeholder 2"/>
          <p:cNvSpPr>
            <a:spLocks noGrp="1"/>
          </p:cNvSpPr>
          <p:nvPr>
            <p:ph idx="1"/>
          </p:nvPr>
        </p:nvSpPr>
        <p:spPr>
          <a:xfrm>
            <a:off x="467544" y="1412776"/>
            <a:ext cx="8229600" cy="5040560"/>
          </a:xfrm>
        </p:spPr>
        <p:txBody>
          <a:bodyPr>
            <a:normAutofit lnSpcReduction="10000"/>
          </a:bodyPr>
          <a:lstStyle/>
          <a:p>
            <a:pPr>
              <a:buFont typeface="Courier New" pitchFamily="49" charset="0"/>
              <a:buChar char="o"/>
            </a:pPr>
            <a:r>
              <a:rPr lang="en-GB" sz="2800" dirty="0">
                <a:latin typeface="CCW Precursive 1" panose="03050602040000000000" pitchFamily="66" charset="0"/>
              </a:rPr>
              <a:t>Pupils are expected to follow </a:t>
            </a:r>
          </a:p>
          <a:p>
            <a:pPr marL="0" indent="0">
              <a:buNone/>
            </a:pPr>
            <a:r>
              <a:rPr lang="en-GB" sz="2800" dirty="0">
                <a:latin typeface="CCW Precursive 1" panose="03050602040000000000" pitchFamily="66" charset="0"/>
              </a:rPr>
              <a:t>      Our Behaviour Charter </a:t>
            </a:r>
          </a:p>
          <a:p>
            <a:pPr>
              <a:buFont typeface="Courier New" pitchFamily="49" charset="0"/>
              <a:buChar char="o"/>
            </a:pPr>
            <a:r>
              <a:rPr lang="en-GB" sz="2800" dirty="0">
                <a:latin typeface="CCW Precursive 1" panose="03050602040000000000" pitchFamily="66" charset="0"/>
              </a:rPr>
              <a:t>This is a whole school approach.  </a:t>
            </a:r>
          </a:p>
          <a:p>
            <a:pPr>
              <a:buFont typeface="Courier New" pitchFamily="49" charset="0"/>
              <a:buChar char="o"/>
            </a:pPr>
            <a:r>
              <a:rPr lang="en-GB" sz="2800" dirty="0">
                <a:latin typeface="CCW Precursive 1" panose="03050602040000000000" pitchFamily="66" charset="0"/>
              </a:rPr>
              <a:t>We aim to promote a positive atmosphere in the classroom and in our school.</a:t>
            </a:r>
          </a:p>
          <a:p>
            <a:pPr>
              <a:buFont typeface="Courier New" pitchFamily="49" charset="0"/>
              <a:buChar char="o"/>
            </a:pPr>
            <a:r>
              <a:rPr lang="en-GB" sz="2800" dirty="0">
                <a:latin typeface="CCW Precursive 1" panose="03050602040000000000" pitchFamily="66" charset="0"/>
              </a:rPr>
              <a:t>We encourage the children to…</a:t>
            </a:r>
          </a:p>
          <a:p>
            <a:pPr algn="ctr">
              <a:buFont typeface="Courier New" pitchFamily="49" charset="0"/>
              <a:buChar char="o"/>
            </a:pPr>
            <a:r>
              <a:rPr lang="en-GB" sz="4000" dirty="0">
                <a:latin typeface="CCW Precursive 1" panose="03050602040000000000" pitchFamily="66" charset="0"/>
              </a:rPr>
              <a:t>Be Safe</a:t>
            </a:r>
          </a:p>
          <a:p>
            <a:pPr algn="ctr">
              <a:buFont typeface="Courier New" pitchFamily="49" charset="0"/>
              <a:buChar char="o"/>
            </a:pPr>
            <a:r>
              <a:rPr lang="en-GB" sz="4000" dirty="0">
                <a:latin typeface="CCW Precursive 1" panose="03050602040000000000" pitchFamily="66" charset="0"/>
              </a:rPr>
              <a:t>Be a Learner </a:t>
            </a:r>
          </a:p>
          <a:p>
            <a:pPr algn="ctr">
              <a:buFont typeface="Courier New" pitchFamily="49" charset="0"/>
              <a:buChar char="o"/>
            </a:pPr>
            <a:r>
              <a:rPr lang="en-GB" sz="4000" dirty="0">
                <a:latin typeface="CCW Precursive 1" panose="03050602040000000000" pitchFamily="66" charset="0"/>
              </a:rPr>
              <a:t>Be Kind and Respectful</a:t>
            </a:r>
            <a:endParaRPr lang="en-GB" sz="4000" dirty="0">
              <a:latin typeface="Kristen ITC" panose="03050502040202030202" pitchFamily="66" charset="0"/>
            </a:endParaRPr>
          </a:p>
          <a:p>
            <a:endParaRPr lang="en-US" dirty="0">
              <a:latin typeface="Kristen ITC" panose="03050502040202030202" pitchFamily="66"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Precursive 1" panose="03050602040000000000" pitchFamily="66" charset="0"/>
              </a:rPr>
              <a:t>Behaviour Charter</a:t>
            </a:r>
          </a:p>
        </p:txBody>
      </p:sp>
      <p:sp>
        <p:nvSpPr>
          <p:cNvPr id="3" name="Content Placeholder 2"/>
          <p:cNvSpPr>
            <a:spLocks noGrp="1"/>
          </p:cNvSpPr>
          <p:nvPr>
            <p:ph idx="1"/>
          </p:nvPr>
        </p:nvSpPr>
        <p:spPr/>
        <p:txBody>
          <a:bodyPr/>
          <a:lstStyle/>
          <a:p>
            <a:r>
              <a:rPr lang="en-GB" dirty="0">
                <a:latin typeface="CCW Precursive 1" panose="03050602040000000000" pitchFamily="66" charset="0"/>
              </a:rPr>
              <a:t>To achieve this we might use ….</a:t>
            </a:r>
          </a:p>
          <a:p>
            <a:r>
              <a:rPr lang="en-GB" dirty="0">
                <a:latin typeface="CCW Precursive 1" panose="03050602040000000000" pitchFamily="66" charset="0"/>
              </a:rPr>
              <a:t>A positive approach</a:t>
            </a:r>
          </a:p>
          <a:p>
            <a:r>
              <a:rPr lang="en-GB" dirty="0">
                <a:latin typeface="CCW Precursive 1" panose="03050602040000000000" pitchFamily="66" charset="0"/>
              </a:rPr>
              <a:t>Praise/Praise Assembly</a:t>
            </a:r>
          </a:p>
          <a:p>
            <a:r>
              <a:rPr lang="en-GB" dirty="0">
                <a:latin typeface="CCW Precursive 1" panose="03050602040000000000" pitchFamily="66" charset="0"/>
              </a:rPr>
              <a:t>Class Dojos </a:t>
            </a:r>
          </a:p>
          <a:p>
            <a:r>
              <a:rPr lang="en-GB" dirty="0">
                <a:latin typeface="CCW Precursive 1" panose="03050602040000000000" pitchFamily="66" charset="0"/>
              </a:rPr>
              <a:t>Rewards</a:t>
            </a:r>
          </a:p>
          <a:p>
            <a:r>
              <a:rPr lang="en-GB" dirty="0">
                <a:latin typeface="CCW Precursive 1" panose="03050602040000000000" pitchFamily="66" charset="0"/>
              </a:rPr>
              <a:t>Certificates</a:t>
            </a:r>
          </a:p>
        </p:txBody>
      </p:sp>
    </p:spTree>
    <p:extLst>
      <p:ext uri="{BB962C8B-B14F-4D97-AF65-F5344CB8AC3E}">
        <p14:creationId xmlns:p14="http://schemas.microsoft.com/office/powerpoint/2010/main" val="5788531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44824"/>
            <a:ext cx="8640960" cy="3984536"/>
          </a:xfrm>
        </p:spPr>
        <p:txBody>
          <a:bodyPr vert="horz" lIns="91440" tIns="45720" rIns="91440" bIns="45720" rtlCol="0" anchor="t">
            <a:noAutofit/>
          </a:bodyPr>
          <a:lstStyle/>
          <a:p>
            <a:pPr algn="ctr">
              <a:buNone/>
            </a:pPr>
            <a:r>
              <a:rPr lang="en-GB" sz="2000" dirty="0">
                <a:latin typeface="CCW Precursive 1" panose="03050602040000000000" pitchFamily="66" charset="0"/>
              </a:rPr>
              <a:t>We would like to thank you for your continued support of the education of your child during this unique time. </a:t>
            </a:r>
          </a:p>
          <a:p>
            <a:pPr algn="ctr">
              <a:buNone/>
            </a:pPr>
            <a:r>
              <a:rPr lang="en-GB" sz="2000" dirty="0">
                <a:latin typeface="CCW Precursive 1" panose="03050602040000000000" pitchFamily="66" charset="0"/>
              </a:rPr>
              <a:t>If you wish to contact us please don’t hesitate to Dojo us.</a:t>
            </a:r>
          </a:p>
          <a:p>
            <a:pPr algn="ctr">
              <a:buNone/>
            </a:pPr>
            <a:endParaRPr lang="en-GB" sz="2000" dirty="0">
              <a:latin typeface="CCW Precursive 1" panose="03050602040000000000" pitchFamily="66" charset="0"/>
            </a:endParaRPr>
          </a:p>
          <a:p>
            <a:pPr algn="ctr">
              <a:buNone/>
            </a:pPr>
            <a:r>
              <a:rPr lang="en-GB" sz="2000" dirty="0">
                <a:latin typeface="CCW Precursive 1" panose="03050602040000000000" pitchFamily="66" charset="0"/>
              </a:rPr>
              <a:t>Don’t forget to check the school website for class pages, curriculum, class photos etc.</a:t>
            </a:r>
          </a:p>
          <a:p>
            <a:pPr algn="ctr">
              <a:buNone/>
            </a:pPr>
            <a:endParaRPr lang="en-GB" sz="2000" dirty="0">
              <a:latin typeface="CCW Precursive 1" panose="03050602040000000000" pitchFamily="66" charset="0"/>
            </a:endParaRPr>
          </a:p>
        </p:txBody>
      </p:sp>
      <p:sp>
        <p:nvSpPr>
          <p:cNvPr id="4" name="TextBox 3"/>
          <p:cNvSpPr txBox="1"/>
          <p:nvPr/>
        </p:nvSpPr>
        <p:spPr>
          <a:xfrm>
            <a:off x="539552" y="332656"/>
            <a:ext cx="7848872" cy="769441"/>
          </a:xfrm>
          <a:prstGeom prst="rect">
            <a:avLst/>
          </a:prstGeom>
          <a:noFill/>
        </p:spPr>
        <p:txBody>
          <a:bodyPr wrap="square" rtlCol="0">
            <a:spAutoFit/>
          </a:bodyPr>
          <a:lstStyle/>
          <a:p>
            <a:pPr algn="ctr"/>
            <a:r>
              <a:rPr lang="en-GB" sz="4400" b="1" dirty="0">
                <a:latin typeface="CCW Precursive 1" panose="03050602040000000000" pitchFamily="66" charset="0"/>
              </a:rPr>
              <a:t>Working together</a:t>
            </a:r>
          </a:p>
        </p:txBody>
      </p:sp>
    </p:spTree>
    <p:extLst>
      <p:ext uri="{BB962C8B-B14F-4D97-AF65-F5344CB8AC3E}">
        <p14:creationId xmlns:p14="http://schemas.microsoft.com/office/powerpoint/2010/main" val="1038577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1353</TotalTime>
  <Words>1544</Words>
  <Application>Microsoft Office PowerPoint</Application>
  <PresentationFormat>On-screen Show (4:3)</PresentationFormat>
  <Paragraphs>192</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CCW Precursive 1</vt:lpstr>
      <vt:lpstr>Courier New</vt:lpstr>
      <vt:lpstr>Kristen ITC</vt:lpstr>
      <vt:lpstr>Office Theme</vt:lpstr>
      <vt:lpstr>Welcome to Year 4</vt:lpstr>
      <vt:lpstr>The Team</vt:lpstr>
      <vt:lpstr>PowerPoint Presentation</vt:lpstr>
      <vt:lpstr>PowerPoint Presentation</vt:lpstr>
      <vt:lpstr>Assessment</vt:lpstr>
      <vt:lpstr>Additional Support</vt:lpstr>
      <vt:lpstr>PowerPoint Presentation</vt:lpstr>
      <vt:lpstr>English and Reading </vt:lpstr>
      <vt:lpstr>PowerPoint Presentation</vt:lpstr>
      <vt:lpstr>PowerPoint Presentation</vt:lpstr>
      <vt:lpstr>Year 4 Writing Skills</vt:lpstr>
      <vt:lpstr>PowerPoint Presentation</vt:lpstr>
      <vt:lpstr>PowerPoint Presentation</vt:lpstr>
      <vt:lpstr>PowerPoint Presentation</vt:lpstr>
      <vt:lpstr>Book Bands</vt:lpstr>
      <vt:lpstr>RE</vt:lpstr>
      <vt:lpstr>PowerPoint Presentation</vt:lpstr>
      <vt:lpstr>Earrings</vt:lpstr>
      <vt:lpstr>PowerPoint Presentation</vt:lpstr>
      <vt:lpstr>Behaviour Charter</vt:lpstr>
      <vt:lpstr>Behaviour Charter</vt:lpstr>
      <vt:lpstr>PowerPoint Presentation</vt:lpstr>
    </vt:vector>
  </TitlesOfParts>
  <Company>Your Company Name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Your User Name</dc:creator>
  <cp:lastModifiedBy>J McGreevy</cp:lastModifiedBy>
  <cp:revision>226</cp:revision>
  <dcterms:created xsi:type="dcterms:W3CDTF">2012-09-16T17:31:14Z</dcterms:created>
  <dcterms:modified xsi:type="dcterms:W3CDTF">2024-09-17T13:56:59Z</dcterms:modified>
</cp:coreProperties>
</file>