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8" r:id="rId3"/>
    <p:sldId id="259" r:id="rId4"/>
    <p:sldId id="260" r:id="rId5"/>
    <p:sldId id="277" r:id="rId6"/>
    <p:sldId id="276" r:id="rId7"/>
    <p:sldId id="262" r:id="rId8"/>
    <p:sldId id="263" r:id="rId9"/>
    <p:sldId id="264" r:id="rId10"/>
    <p:sldId id="267" r:id="rId11"/>
    <p:sldId id="268" r:id="rId12"/>
    <p:sldId id="274" r:id="rId13"/>
    <p:sldId id="269" r:id="rId14"/>
    <p:sldId id="270" r:id="rId15"/>
    <p:sldId id="271" r:id="rId16"/>
    <p:sldId id="272" r:id="rId17"/>
    <p:sldId id="273" r:id="rId18"/>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DC7C5"/>
    <a:srgbClr val="F8A4C8"/>
    <a:srgbClr val="B4C7E7"/>
    <a:srgbClr val="8FCD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16" autoAdjust="0"/>
    <p:restoredTop sz="94660"/>
  </p:normalViewPr>
  <p:slideViewPr>
    <p:cSldViewPr snapToGrid="0">
      <p:cViewPr varScale="1">
        <p:scale>
          <a:sx n="101" d="100"/>
          <a:sy n="101" d="100"/>
        </p:scale>
        <p:origin x="114" y="252"/>
      </p:cViewPr>
      <p:guideLst>
        <p:guide orient="horz" pos="2160"/>
        <p:guide pos="29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C7C5"/>
            </a:gs>
            <a:gs pos="74000">
              <a:srgbClr val="FDC7C5">
                <a:lumMod val="45000"/>
                <a:lumOff val="55000"/>
              </a:srgbClr>
            </a:gs>
            <a:gs pos="83000">
              <a:srgbClr val="FDC7C5">
                <a:lumMod val="45000"/>
                <a:lumOff val="55000"/>
              </a:srgbClr>
            </a:gs>
            <a:gs pos="100000">
              <a:srgbClr val="FDC7C5">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6.gif"/><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pPr algn="ctr"/>
            <a:r>
              <a:rPr lang="en-GB" sz="7200" b="1" dirty="0">
                <a:latin typeface="Arial"/>
                <a:cs typeface="Arial"/>
              </a:rPr>
              <a:t>Early Years</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lgn="ctr">
              <a:buNone/>
            </a:pPr>
            <a:r>
              <a:rPr lang="en-GB" dirty="0">
                <a:latin typeface="Arial"/>
                <a:cs typeface="Arial"/>
              </a:rPr>
              <a:t>The wonder of being </a:t>
            </a:r>
            <a:r>
              <a:rPr lang="en-GB" dirty="0" smtClean="0">
                <a:cs typeface="Arial"/>
              </a:rPr>
              <a:t>special</a:t>
            </a:r>
            <a:r>
              <a:rPr lang="en-GB" dirty="0" smtClean="0">
                <a:latin typeface="Arial"/>
                <a:cs typeface="Arial"/>
              </a:rPr>
              <a:t> </a:t>
            </a:r>
            <a:r>
              <a:rPr lang="en-GB" dirty="0">
                <a:latin typeface="Arial"/>
                <a:cs typeface="Arial"/>
              </a:rPr>
              <a:t>and unique</a:t>
            </a:r>
          </a:p>
        </p:txBody>
      </p:sp>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Picture 10">
            <a:extLst>
              <a:ext uri="{FF2B5EF4-FFF2-40B4-BE49-F238E27FC236}">
                <a16:creationId xmlns:a16="http://schemas.microsoft.com/office/drawing/2014/main" id="{416CD512-5F68-422B-B774-8EA41E4C60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8115" y="1089891"/>
            <a:ext cx="2603616" cy="5696803"/>
          </a:xfrm>
          <a:prstGeom prst="rect">
            <a:avLst/>
          </a:prstGeom>
        </p:spPr>
      </p:pic>
    </p:spTree>
    <p:extLst>
      <p:ext uri="{BB962C8B-B14F-4D97-AF65-F5344CB8AC3E}">
        <p14:creationId xmlns:p14="http://schemas.microsoft.com/office/powerpoint/2010/main" val="2609557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391754"/>
            <a:ext cx="4471531" cy="33495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a:t>
            </a:r>
            <a:r>
              <a:rPr lang="en-US" sz="1000" dirty="0" smtClean="0">
                <a:cs typeface="Arial"/>
              </a:rPr>
              <a:t>Ltd</a:t>
            </a:r>
          </a:p>
          <a:p>
            <a:pPr marL="0" indent="0" algn="ctr">
              <a:lnSpc>
                <a:spcPts val="1320"/>
              </a:lnSpc>
              <a:spcBef>
                <a:spcPts val="0"/>
              </a:spcBef>
              <a:buNone/>
            </a:pPr>
            <a:r>
              <a:rPr lang="en-US" sz="1000" dirty="0" smtClean="0">
                <a:cs typeface="Arial"/>
              </a:rPr>
              <a:t>Revised 2021</a:t>
            </a:r>
            <a:endParaRPr lang="en-US" sz="1000" dirty="0">
              <a:cs typeface="Arial"/>
            </a:endParaRP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338828"/>
          </a:xfrm>
          <a:prstGeom prst="rect">
            <a:avLst/>
          </a:prstGeom>
          <a:noFill/>
        </p:spPr>
        <p:txBody>
          <a:bodyPr wrap="square" rtlCol="0">
            <a:spAutoFit/>
          </a:bodyPr>
          <a:lstStyle/>
          <a:p>
            <a:r>
              <a:rPr lang="en-US" sz="900" i="1"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3 (right)</a:t>
            </a:r>
            <a:r>
              <a:rPr lang="en-US" sz="900" dirty="0">
                <a:latin typeface="Arial"/>
                <a:cs typeface="Arial"/>
              </a:rPr>
              <a:t>	</a:t>
            </a:r>
            <a:r>
              <a:rPr lang="en-US" sz="900" dirty="0" err="1" smtClean="0">
                <a:latin typeface="Arial"/>
                <a:cs typeface="Arial"/>
              </a:rPr>
              <a:t>www.pngtosvg.com</a:t>
            </a:r>
            <a:r>
              <a:rPr lang="en-US" sz="900" dirty="0">
                <a:latin typeface="Arial"/>
                <a:cs typeface="Arial"/>
              </a:rPr>
              <a:t>	</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6</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p:txBody>
      </p:sp>
      <p:sp>
        <p:nvSpPr>
          <p:cNvPr id="6" name="TextBox 5"/>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a:t>
            </a:r>
            <a:r>
              <a:rPr lang="en-US" sz="1000" dirty="0" smtClean="0">
                <a:latin typeface="Arial"/>
                <a:cs typeface="Arial"/>
              </a:rPr>
              <a:t>or religious establishment</a:t>
            </a:r>
            <a:r>
              <a:rPr lang="en-US" sz="1000" dirty="0">
                <a:latin typeface="Arial"/>
                <a:cs typeface="Arial"/>
              </a:rPr>
              <a: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7" name="TextBox 6"/>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8" name="TextBox 7"/>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2" name="Picture 1"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2217446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latin typeface="Arial"/>
                <a:cs typeface="Arial"/>
              </a:rPr>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buNone/>
            </a:pPr>
            <a:r>
              <a:rPr lang="en-GB" dirty="0">
                <a:latin typeface="Arial"/>
                <a:cs typeface="Arial"/>
              </a:rPr>
              <a:t>To explore the wonder of being special and unique</a:t>
            </a:r>
          </a:p>
        </p:txBody>
      </p:sp>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a16="http://schemas.microsoft.com/office/drawing/2014/main" id="{0946F2E0-F6B4-4F9E-A0CA-E67F421A5F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328833">
            <a:off x="7672571" y="2669613"/>
            <a:ext cx="1459820" cy="2940894"/>
          </a:xfrm>
          <a:prstGeom prst="rect">
            <a:avLst/>
          </a:prstGeom>
        </p:spPr>
      </p:pic>
      <p:pic>
        <p:nvPicPr>
          <p:cNvPr id="10" name="Picture 9">
            <a:extLst>
              <a:ext uri="{FF2B5EF4-FFF2-40B4-BE49-F238E27FC236}">
                <a16:creationId xmlns:a16="http://schemas.microsoft.com/office/drawing/2014/main" id="{C756720A-521A-429D-ACC8-208D78B4C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9261" y="3498983"/>
            <a:ext cx="3068591" cy="2168351"/>
          </a:xfrm>
          <a:prstGeom prst="rect">
            <a:avLst/>
          </a:prstGeom>
        </p:spPr>
      </p:pic>
      <p:pic>
        <p:nvPicPr>
          <p:cNvPr id="13" name="Picture 12">
            <a:extLst>
              <a:ext uri="{FF2B5EF4-FFF2-40B4-BE49-F238E27FC236}">
                <a16:creationId xmlns:a16="http://schemas.microsoft.com/office/drawing/2014/main" id="{DAF7C296-DFE9-4272-9615-2420C43523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81" y="3429000"/>
            <a:ext cx="3128273" cy="2029750"/>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Tree>
    <p:extLst>
      <p:ext uri="{BB962C8B-B14F-4D97-AF65-F5344CB8AC3E}">
        <p14:creationId xmlns:p14="http://schemas.microsoft.com/office/powerpoint/2010/main" val="629595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659215" y="2188217"/>
            <a:ext cx="8424644" cy="598879"/>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dirty="0">
                <a:latin typeface="Arial"/>
                <a:cs typeface="Arial"/>
              </a:rPr>
              <a:t>Social and Emotional</a:t>
            </a:r>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81281"/>
            <a:ext cx="7885752" cy="4278911"/>
          </a:xfrm>
          <a:ln>
            <a:noFill/>
          </a:ln>
        </p:spPr>
        <p:txBody>
          <a:bodyPr>
            <a:normAutofit/>
          </a:bodyPr>
          <a:lstStyle/>
          <a:p>
            <a:pPr marL="0" indent="0">
              <a:buNone/>
            </a:pPr>
            <a:r>
              <a:rPr lang="en-GB" sz="2200" dirty="0">
                <a:cs typeface="Arial"/>
              </a:rPr>
              <a:t>T</a:t>
            </a:r>
            <a:r>
              <a:rPr lang="en-GB" sz="2200" dirty="0" smtClean="0">
                <a:latin typeface="Arial"/>
                <a:cs typeface="Arial"/>
              </a:rPr>
              <a:t>o </a:t>
            </a:r>
            <a:r>
              <a:rPr lang="en-GB" sz="2200" dirty="0">
                <a:latin typeface="Arial"/>
                <a:cs typeface="Arial"/>
              </a:rPr>
              <a:t>recognise the joy of being a special person in my family</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cs typeface="Arial"/>
              </a:rPr>
              <a:t>Learning </a:t>
            </a:r>
            <a:r>
              <a:rPr lang="en-GB" sz="2800" dirty="0" smtClean="0">
                <a:solidFill>
                  <a:srgbClr val="FF0000"/>
                </a:solidFill>
                <a:latin typeface="Arial"/>
                <a:cs typeface="Arial"/>
              </a:rPr>
              <a:t>intention</a:t>
            </a:r>
            <a:endParaRPr lang="en-GB" sz="2800" dirty="0">
              <a:solidFill>
                <a:srgbClr val="FF0000"/>
              </a:solidFill>
              <a:latin typeface="Arial"/>
              <a:cs typeface="Arial"/>
            </a:endParaRPr>
          </a:p>
        </p:txBody>
      </p:sp>
      <p:pic>
        <p:nvPicPr>
          <p:cNvPr id="9" name="Picture 8">
            <a:extLst>
              <a:ext uri="{FF2B5EF4-FFF2-40B4-BE49-F238E27FC236}">
                <a16:creationId xmlns:a16="http://schemas.microsoft.com/office/drawing/2014/main" id="{69D62A8A-62ED-417A-8B36-6491780C3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1770" y="2812176"/>
            <a:ext cx="4683247" cy="3845666"/>
          </a:xfrm>
          <a:prstGeom prst="rect">
            <a:avLst/>
          </a:prstGeom>
          <a:ln>
            <a:noFill/>
          </a:ln>
          <a:effectLst>
            <a:softEdge rad="112500"/>
          </a:effectLst>
        </p:spPr>
      </p:pic>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8191627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B9A4B211-4A62-4CC0-96BC-7AB292CD3D3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30" name="Picture 29">
            <a:hlinkClick r:id="" action="ppaction://hlinkshowjump?jump=endshow"/>
            <a:extLst>
              <a:ext uri="{FF2B5EF4-FFF2-40B4-BE49-F238E27FC236}">
                <a16:creationId xmlns:a16="http://schemas.microsoft.com/office/drawing/2014/main" id="{1CEF8E6F-5ECE-40BE-BF1F-75774FD00E6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3" name="Picture 2">
            <a:extLst>
              <a:ext uri="{FF2B5EF4-FFF2-40B4-BE49-F238E27FC236}">
                <a16:creationId xmlns:a16="http://schemas.microsoft.com/office/drawing/2014/main" id="{BD4A86ED-E8F5-4DD2-9451-DB13BF82A6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444321"/>
            <a:ext cx="6103544" cy="607946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7" name="TextBox 16">
            <a:extLst>
              <a:ext uri="{FF2B5EF4-FFF2-40B4-BE49-F238E27FC236}">
                <a16:creationId xmlns:a16="http://schemas.microsoft.com/office/drawing/2014/main" id="{24339907-9204-46B8-B709-71911A458B8C}"/>
              </a:ext>
            </a:extLst>
          </p:cNvPr>
          <p:cNvSpPr txBox="1"/>
          <p:nvPr/>
        </p:nvSpPr>
        <p:spPr>
          <a:xfrm>
            <a:off x="2549347" y="782018"/>
            <a:ext cx="646481" cy="461665"/>
          </a:xfrm>
          <a:prstGeom prst="rect">
            <a:avLst/>
          </a:prstGeom>
          <a:noFill/>
        </p:spPr>
        <p:txBody>
          <a:bodyPr wrap="none" rtlCol="0">
            <a:spAutoFit/>
          </a:bodyPr>
          <a:lstStyle/>
          <a:p>
            <a:r>
              <a:rPr lang="en-GB" sz="2400" dirty="0">
                <a:latin typeface="Arial"/>
              </a:rPr>
              <a:t>lips</a:t>
            </a:r>
          </a:p>
        </p:txBody>
      </p:sp>
      <p:sp>
        <p:nvSpPr>
          <p:cNvPr id="18" name="TextBox 17">
            <a:extLst>
              <a:ext uri="{FF2B5EF4-FFF2-40B4-BE49-F238E27FC236}">
                <a16:creationId xmlns:a16="http://schemas.microsoft.com/office/drawing/2014/main" id="{0F65E4FD-91C1-4573-8824-62B2264A5BD0}"/>
              </a:ext>
            </a:extLst>
          </p:cNvPr>
          <p:cNvSpPr txBox="1"/>
          <p:nvPr/>
        </p:nvSpPr>
        <p:spPr>
          <a:xfrm>
            <a:off x="2552985" y="2958646"/>
            <a:ext cx="1296749" cy="461665"/>
          </a:xfrm>
          <a:prstGeom prst="rect">
            <a:avLst/>
          </a:prstGeom>
          <a:noFill/>
        </p:spPr>
        <p:txBody>
          <a:bodyPr wrap="none" rtlCol="0">
            <a:spAutoFit/>
          </a:bodyPr>
          <a:lstStyle/>
          <a:p>
            <a:r>
              <a:rPr lang="en-GB" sz="2400" dirty="0">
                <a:latin typeface="Arial"/>
              </a:rPr>
              <a:t>features</a:t>
            </a:r>
          </a:p>
        </p:txBody>
      </p:sp>
      <p:sp>
        <p:nvSpPr>
          <p:cNvPr id="19" name="TextBox 18">
            <a:extLst>
              <a:ext uri="{FF2B5EF4-FFF2-40B4-BE49-F238E27FC236}">
                <a16:creationId xmlns:a16="http://schemas.microsoft.com/office/drawing/2014/main" id="{5B0CEC33-9C72-4E53-B78E-70F402F8CE2E}"/>
              </a:ext>
            </a:extLst>
          </p:cNvPr>
          <p:cNvSpPr txBox="1"/>
          <p:nvPr/>
        </p:nvSpPr>
        <p:spPr>
          <a:xfrm>
            <a:off x="2542965" y="1505552"/>
            <a:ext cx="783388" cy="461665"/>
          </a:xfrm>
          <a:prstGeom prst="rect">
            <a:avLst/>
          </a:prstGeom>
          <a:noFill/>
        </p:spPr>
        <p:txBody>
          <a:bodyPr wrap="none" rtlCol="0">
            <a:spAutoFit/>
          </a:bodyPr>
          <a:lstStyle/>
          <a:p>
            <a:r>
              <a:rPr lang="en-GB" sz="2400" dirty="0">
                <a:latin typeface="Arial"/>
              </a:rPr>
              <a:t>ears</a:t>
            </a:r>
          </a:p>
        </p:txBody>
      </p:sp>
      <p:sp>
        <p:nvSpPr>
          <p:cNvPr id="20" name="TextBox 19">
            <a:extLst>
              <a:ext uri="{FF2B5EF4-FFF2-40B4-BE49-F238E27FC236}">
                <a16:creationId xmlns:a16="http://schemas.microsoft.com/office/drawing/2014/main" id="{E82DC24F-2E6B-4815-8EB5-7ED74F5A1FF8}"/>
              </a:ext>
            </a:extLst>
          </p:cNvPr>
          <p:cNvSpPr txBox="1"/>
          <p:nvPr/>
        </p:nvSpPr>
        <p:spPr>
          <a:xfrm>
            <a:off x="2538407" y="2236807"/>
            <a:ext cx="697877" cy="461665"/>
          </a:xfrm>
          <a:prstGeom prst="rect">
            <a:avLst/>
          </a:prstGeom>
          <a:noFill/>
        </p:spPr>
        <p:txBody>
          <a:bodyPr wrap="none" rtlCol="0">
            <a:spAutoFit/>
          </a:bodyPr>
          <a:lstStyle/>
          <a:p>
            <a:r>
              <a:rPr lang="en-GB" sz="2400" dirty="0">
                <a:latin typeface="Arial"/>
              </a:rPr>
              <a:t>hair</a:t>
            </a:r>
          </a:p>
        </p:txBody>
      </p:sp>
      <p:sp>
        <p:nvSpPr>
          <p:cNvPr id="21" name="TextBox 20">
            <a:extLst>
              <a:ext uri="{FF2B5EF4-FFF2-40B4-BE49-F238E27FC236}">
                <a16:creationId xmlns:a16="http://schemas.microsoft.com/office/drawing/2014/main" id="{3D8BFBDC-AFFD-4602-9D79-9B7E120EE772}"/>
              </a:ext>
            </a:extLst>
          </p:cNvPr>
          <p:cNvSpPr txBox="1"/>
          <p:nvPr/>
        </p:nvSpPr>
        <p:spPr>
          <a:xfrm>
            <a:off x="2549347" y="4415585"/>
            <a:ext cx="1023237" cy="461665"/>
          </a:xfrm>
          <a:prstGeom prst="rect">
            <a:avLst/>
          </a:prstGeom>
          <a:noFill/>
        </p:spPr>
        <p:txBody>
          <a:bodyPr wrap="none" rtlCol="0">
            <a:spAutoFit/>
          </a:bodyPr>
          <a:lstStyle/>
          <a:p>
            <a:r>
              <a:rPr lang="en-GB" sz="2400" dirty="0">
                <a:latin typeface="Arial"/>
              </a:rPr>
              <a:t>shape</a:t>
            </a:r>
          </a:p>
        </p:txBody>
      </p:sp>
      <p:sp>
        <p:nvSpPr>
          <p:cNvPr id="22" name="TextBox 21">
            <a:extLst>
              <a:ext uri="{FF2B5EF4-FFF2-40B4-BE49-F238E27FC236}">
                <a16:creationId xmlns:a16="http://schemas.microsoft.com/office/drawing/2014/main" id="{EB426576-5AEF-40A5-88B4-3F2423E2F65D}"/>
              </a:ext>
            </a:extLst>
          </p:cNvPr>
          <p:cNvSpPr txBox="1"/>
          <p:nvPr/>
        </p:nvSpPr>
        <p:spPr>
          <a:xfrm>
            <a:off x="2538407" y="3679387"/>
            <a:ext cx="1022936" cy="461665"/>
          </a:xfrm>
          <a:prstGeom prst="rect">
            <a:avLst/>
          </a:prstGeom>
          <a:noFill/>
        </p:spPr>
        <p:txBody>
          <a:bodyPr wrap="none" rtlCol="0">
            <a:spAutoFit/>
          </a:bodyPr>
          <a:lstStyle/>
          <a:p>
            <a:r>
              <a:rPr lang="en-GB" sz="2400" dirty="0">
                <a:latin typeface="Arial"/>
              </a:rPr>
              <a:t>colour</a:t>
            </a:r>
          </a:p>
        </p:txBody>
      </p:sp>
      <p:sp>
        <p:nvSpPr>
          <p:cNvPr id="23" name="TextBox 22">
            <a:extLst>
              <a:ext uri="{FF2B5EF4-FFF2-40B4-BE49-F238E27FC236}">
                <a16:creationId xmlns:a16="http://schemas.microsoft.com/office/drawing/2014/main" id="{4D1AA5FC-435D-4218-9065-234127639293}"/>
              </a:ext>
            </a:extLst>
          </p:cNvPr>
          <p:cNvSpPr txBox="1"/>
          <p:nvPr/>
        </p:nvSpPr>
        <p:spPr>
          <a:xfrm>
            <a:off x="2549348" y="5150860"/>
            <a:ext cx="731991" cy="461665"/>
          </a:xfrm>
          <a:prstGeom prst="rect">
            <a:avLst/>
          </a:prstGeom>
          <a:noFill/>
        </p:spPr>
        <p:txBody>
          <a:bodyPr wrap="none" rtlCol="0">
            <a:spAutoFit/>
          </a:bodyPr>
          <a:lstStyle/>
          <a:p>
            <a:r>
              <a:rPr lang="en-GB" sz="2400" dirty="0">
                <a:latin typeface="Arial"/>
              </a:rPr>
              <a:t>size</a:t>
            </a:r>
          </a:p>
        </p:txBody>
      </p:sp>
      <p:sp>
        <p:nvSpPr>
          <p:cNvPr id="24" name="TextBox 23">
            <a:extLst>
              <a:ext uri="{FF2B5EF4-FFF2-40B4-BE49-F238E27FC236}">
                <a16:creationId xmlns:a16="http://schemas.microsoft.com/office/drawing/2014/main" id="{B8A6A964-E4BB-4E9F-B5BA-358B68A89919}"/>
              </a:ext>
            </a:extLst>
          </p:cNvPr>
          <p:cNvSpPr txBox="1"/>
          <p:nvPr/>
        </p:nvSpPr>
        <p:spPr>
          <a:xfrm>
            <a:off x="4197774" y="761608"/>
            <a:ext cx="1519617" cy="461665"/>
          </a:xfrm>
          <a:prstGeom prst="rect">
            <a:avLst/>
          </a:prstGeom>
          <a:noFill/>
        </p:spPr>
        <p:txBody>
          <a:bodyPr wrap="none" rtlCol="0">
            <a:spAutoFit/>
          </a:bodyPr>
          <a:lstStyle/>
          <a:p>
            <a:r>
              <a:rPr lang="en-GB" sz="2400" dirty="0">
                <a:latin typeface="Arial"/>
              </a:rPr>
              <a:t>belonging</a:t>
            </a:r>
          </a:p>
        </p:txBody>
      </p:sp>
      <p:sp>
        <p:nvSpPr>
          <p:cNvPr id="25" name="TextBox 24">
            <a:extLst>
              <a:ext uri="{FF2B5EF4-FFF2-40B4-BE49-F238E27FC236}">
                <a16:creationId xmlns:a16="http://schemas.microsoft.com/office/drawing/2014/main" id="{D8B1DBCF-578C-447C-A049-546485D13B94}"/>
              </a:ext>
            </a:extLst>
          </p:cNvPr>
          <p:cNvSpPr txBox="1"/>
          <p:nvPr/>
        </p:nvSpPr>
        <p:spPr>
          <a:xfrm>
            <a:off x="4201412" y="2673280"/>
            <a:ext cx="1018478" cy="461665"/>
          </a:xfrm>
          <a:prstGeom prst="rect">
            <a:avLst/>
          </a:prstGeom>
          <a:noFill/>
        </p:spPr>
        <p:txBody>
          <a:bodyPr wrap="none" rtlCol="0">
            <a:spAutoFit/>
          </a:bodyPr>
          <a:lstStyle/>
          <a:p>
            <a:r>
              <a:rPr lang="en-GB" sz="2400" dirty="0">
                <a:latin typeface="Arial"/>
              </a:rPr>
              <a:t>womb</a:t>
            </a:r>
          </a:p>
        </p:txBody>
      </p:sp>
      <p:sp>
        <p:nvSpPr>
          <p:cNvPr id="26" name="TextBox 25">
            <a:extLst>
              <a:ext uri="{FF2B5EF4-FFF2-40B4-BE49-F238E27FC236}">
                <a16:creationId xmlns:a16="http://schemas.microsoft.com/office/drawing/2014/main" id="{A3273FF1-48E8-48A4-B9B7-C076D1CD2A97}"/>
              </a:ext>
            </a:extLst>
          </p:cNvPr>
          <p:cNvSpPr txBox="1"/>
          <p:nvPr/>
        </p:nvSpPr>
        <p:spPr>
          <a:xfrm>
            <a:off x="4191392" y="1484533"/>
            <a:ext cx="1300356" cy="461665"/>
          </a:xfrm>
          <a:prstGeom prst="rect">
            <a:avLst/>
          </a:prstGeom>
          <a:noFill/>
        </p:spPr>
        <p:txBody>
          <a:bodyPr wrap="none" rtlCol="0">
            <a:spAutoFit/>
          </a:bodyPr>
          <a:lstStyle/>
          <a:p>
            <a:r>
              <a:rPr lang="en-GB" sz="2400" dirty="0">
                <a:latin typeface="Arial"/>
              </a:rPr>
              <a:t>different</a:t>
            </a:r>
          </a:p>
        </p:txBody>
      </p:sp>
      <p:sp>
        <p:nvSpPr>
          <p:cNvPr id="27" name="TextBox 26">
            <a:extLst>
              <a:ext uri="{FF2B5EF4-FFF2-40B4-BE49-F238E27FC236}">
                <a16:creationId xmlns:a16="http://schemas.microsoft.com/office/drawing/2014/main" id="{F2BC96E1-51DE-420E-AF85-95AF53622568}"/>
              </a:ext>
            </a:extLst>
          </p:cNvPr>
          <p:cNvSpPr txBox="1"/>
          <p:nvPr/>
        </p:nvSpPr>
        <p:spPr>
          <a:xfrm>
            <a:off x="4186833" y="2036056"/>
            <a:ext cx="1142711" cy="461665"/>
          </a:xfrm>
          <a:prstGeom prst="rect">
            <a:avLst/>
          </a:prstGeom>
          <a:noFill/>
        </p:spPr>
        <p:txBody>
          <a:bodyPr wrap="none" rtlCol="0">
            <a:spAutoFit/>
          </a:bodyPr>
          <a:lstStyle/>
          <a:p>
            <a:r>
              <a:rPr lang="en-GB" sz="2400" dirty="0">
                <a:latin typeface="Arial"/>
              </a:rPr>
              <a:t>special</a:t>
            </a:r>
          </a:p>
        </p:txBody>
      </p:sp>
      <p:sp>
        <p:nvSpPr>
          <p:cNvPr id="35" name="TextBox 34">
            <a:extLst>
              <a:ext uri="{FF2B5EF4-FFF2-40B4-BE49-F238E27FC236}">
                <a16:creationId xmlns:a16="http://schemas.microsoft.com/office/drawing/2014/main" id="{973AB9FB-457A-4167-B03C-662FD7120B1F}"/>
              </a:ext>
            </a:extLst>
          </p:cNvPr>
          <p:cNvSpPr txBox="1"/>
          <p:nvPr/>
        </p:nvSpPr>
        <p:spPr>
          <a:xfrm>
            <a:off x="4197774" y="4584952"/>
            <a:ext cx="1108446" cy="461665"/>
          </a:xfrm>
          <a:prstGeom prst="rect">
            <a:avLst/>
          </a:prstGeom>
          <a:noFill/>
        </p:spPr>
        <p:txBody>
          <a:bodyPr wrap="none" rtlCol="0">
            <a:spAutoFit/>
          </a:bodyPr>
          <a:lstStyle/>
          <a:p>
            <a:r>
              <a:rPr lang="en-GB" sz="2400" dirty="0">
                <a:latin typeface="Arial"/>
              </a:rPr>
              <a:t>friends</a:t>
            </a:r>
          </a:p>
        </p:txBody>
      </p:sp>
      <p:sp>
        <p:nvSpPr>
          <p:cNvPr id="37" name="TextBox 36">
            <a:extLst>
              <a:ext uri="{FF2B5EF4-FFF2-40B4-BE49-F238E27FC236}">
                <a16:creationId xmlns:a16="http://schemas.microsoft.com/office/drawing/2014/main" id="{2A0032D8-7675-46CA-B42A-D02353AA2842}"/>
              </a:ext>
            </a:extLst>
          </p:cNvPr>
          <p:cNvSpPr txBox="1"/>
          <p:nvPr/>
        </p:nvSpPr>
        <p:spPr>
          <a:xfrm>
            <a:off x="4186833" y="3947728"/>
            <a:ext cx="1347995" cy="461665"/>
          </a:xfrm>
          <a:prstGeom prst="rect">
            <a:avLst/>
          </a:prstGeom>
          <a:noFill/>
        </p:spPr>
        <p:txBody>
          <a:bodyPr wrap="none" rtlCol="0">
            <a:spAutoFit/>
          </a:bodyPr>
          <a:lstStyle/>
          <a:p>
            <a:r>
              <a:rPr lang="en-GB" sz="2400" dirty="0">
                <a:latin typeface="Arial"/>
              </a:rPr>
              <a:t>describe</a:t>
            </a:r>
          </a:p>
        </p:txBody>
      </p:sp>
      <p:sp>
        <p:nvSpPr>
          <p:cNvPr id="39" name="TextBox 38">
            <a:extLst>
              <a:ext uri="{FF2B5EF4-FFF2-40B4-BE49-F238E27FC236}">
                <a16:creationId xmlns:a16="http://schemas.microsoft.com/office/drawing/2014/main" id="{EA14F9B6-074B-42CD-BD11-16995EF6D8B1}"/>
              </a:ext>
            </a:extLst>
          </p:cNvPr>
          <p:cNvSpPr txBox="1"/>
          <p:nvPr/>
        </p:nvSpPr>
        <p:spPr>
          <a:xfrm>
            <a:off x="4197774" y="5222176"/>
            <a:ext cx="1468070" cy="461665"/>
          </a:xfrm>
          <a:prstGeom prst="rect">
            <a:avLst/>
          </a:prstGeom>
          <a:noFill/>
        </p:spPr>
        <p:txBody>
          <a:bodyPr wrap="none" rtlCol="0">
            <a:spAutoFit/>
          </a:bodyPr>
          <a:lstStyle/>
          <a:p>
            <a:r>
              <a:rPr lang="en-GB" sz="2400" dirty="0">
                <a:latin typeface="Arial"/>
              </a:rPr>
              <a:t>generous</a:t>
            </a:r>
          </a:p>
        </p:txBody>
      </p:sp>
      <p:sp>
        <p:nvSpPr>
          <p:cNvPr id="43" name="TextBox 42">
            <a:extLst>
              <a:ext uri="{FF2B5EF4-FFF2-40B4-BE49-F238E27FC236}">
                <a16:creationId xmlns:a16="http://schemas.microsoft.com/office/drawing/2014/main" id="{6549E532-F801-4781-AC73-E4D850C63E2A}"/>
              </a:ext>
            </a:extLst>
          </p:cNvPr>
          <p:cNvSpPr txBox="1"/>
          <p:nvPr/>
        </p:nvSpPr>
        <p:spPr>
          <a:xfrm>
            <a:off x="2549347" y="5869215"/>
            <a:ext cx="1108897" cy="461665"/>
          </a:xfrm>
          <a:prstGeom prst="rect">
            <a:avLst/>
          </a:prstGeom>
          <a:noFill/>
        </p:spPr>
        <p:txBody>
          <a:bodyPr wrap="none" rtlCol="0">
            <a:spAutoFit/>
          </a:bodyPr>
          <a:lstStyle/>
          <a:p>
            <a:r>
              <a:rPr lang="en-GB" sz="2400" dirty="0">
                <a:latin typeface="Arial"/>
              </a:rPr>
              <a:t>unique</a:t>
            </a:r>
          </a:p>
        </p:txBody>
      </p:sp>
      <p:sp>
        <p:nvSpPr>
          <p:cNvPr id="45" name="TextBox 44">
            <a:extLst>
              <a:ext uri="{FF2B5EF4-FFF2-40B4-BE49-F238E27FC236}">
                <a16:creationId xmlns:a16="http://schemas.microsoft.com/office/drawing/2014/main" id="{8C0D7622-4F0E-4DA1-B3CB-FF1D320FF78D}"/>
              </a:ext>
            </a:extLst>
          </p:cNvPr>
          <p:cNvSpPr txBox="1"/>
          <p:nvPr/>
        </p:nvSpPr>
        <p:spPr>
          <a:xfrm>
            <a:off x="4207021" y="5859398"/>
            <a:ext cx="1206630" cy="461665"/>
          </a:xfrm>
          <a:prstGeom prst="rect">
            <a:avLst/>
          </a:prstGeom>
          <a:noFill/>
        </p:spPr>
        <p:txBody>
          <a:bodyPr wrap="none" rtlCol="0">
            <a:spAutoFit/>
          </a:bodyPr>
          <a:lstStyle/>
          <a:p>
            <a:r>
              <a:rPr lang="en-GB" sz="2400" dirty="0">
                <a:latin typeface="Arial"/>
              </a:rPr>
              <a:t>worried</a:t>
            </a:r>
          </a:p>
        </p:txBody>
      </p:sp>
      <p:sp>
        <p:nvSpPr>
          <p:cNvPr id="47" name="TextBox 46">
            <a:extLst>
              <a:ext uri="{FF2B5EF4-FFF2-40B4-BE49-F238E27FC236}">
                <a16:creationId xmlns:a16="http://schemas.microsoft.com/office/drawing/2014/main" id="{0B4B1D65-C964-44C6-983C-2AD7D40379D8}"/>
              </a:ext>
            </a:extLst>
          </p:cNvPr>
          <p:cNvSpPr txBox="1"/>
          <p:nvPr/>
        </p:nvSpPr>
        <p:spPr>
          <a:xfrm>
            <a:off x="4222359" y="3310504"/>
            <a:ext cx="1262335" cy="461665"/>
          </a:xfrm>
          <a:prstGeom prst="rect">
            <a:avLst/>
          </a:prstGeom>
          <a:noFill/>
        </p:spPr>
        <p:txBody>
          <a:bodyPr wrap="none" rtlCol="0">
            <a:spAutoFit/>
          </a:bodyPr>
          <a:lstStyle/>
          <a:p>
            <a:r>
              <a:rPr lang="en-GB" sz="2400" dirty="0">
                <a:latin typeface="Arial"/>
              </a:rPr>
              <a:t>baptism</a:t>
            </a:r>
          </a:p>
        </p:txBody>
      </p:sp>
      <p:sp>
        <p:nvSpPr>
          <p:cNvPr id="32" name="TextBox 31">
            <a:extLst>
              <a:ext uri="{FF2B5EF4-FFF2-40B4-BE49-F238E27FC236}">
                <a16:creationId xmlns:a16="http://schemas.microsoft.com/office/drawing/2014/main" id="{6D90AE67-3173-4612-A1F8-C2817CE48C44}"/>
              </a:ext>
            </a:extLst>
          </p:cNvPr>
          <p:cNvSpPr txBox="1"/>
          <p:nvPr/>
        </p:nvSpPr>
        <p:spPr>
          <a:xfrm>
            <a:off x="964060" y="519997"/>
            <a:ext cx="1549199" cy="5872547"/>
          </a:xfrm>
          <a:prstGeom prst="rect">
            <a:avLst/>
          </a:prstGeom>
          <a:noFill/>
        </p:spPr>
        <p:txBody>
          <a:bodyPr wrap="square" rtlCol="0">
            <a:spAutoFit/>
          </a:bodyPr>
          <a:lstStyle/>
          <a:p>
            <a:pPr>
              <a:lnSpc>
                <a:spcPts val="5380"/>
              </a:lnSpc>
            </a:pPr>
            <a:r>
              <a:rPr lang="en-GB" sz="2400" dirty="0" smtClean="0">
                <a:latin typeface="Arial"/>
              </a:rPr>
              <a:t>God</a:t>
            </a:r>
          </a:p>
          <a:p>
            <a:pPr>
              <a:lnSpc>
                <a:spcPts val="5880"/>
              </a:lnSpc>
            </a:pPr>
            <a:r>
              <a:rPr lang="en-GB" sz="2400" dirty="0">
                <a:latin typeface="Arial"/>
              </a:rPr>
              <a:t>w</a:t>
            </a:r>
            <a:r>
              <a:rPr lang="en-GB" sz="2400" dirty="0" smtClean="0">
                <a:latin typeface="Arial"/>
              </a:rPr>
              <a:t>onder</a:t>
            </a:r>
          </a:p>
          <a:p>
            <a:pPr>
              <a:lnSpc>
                <a:spcPts val="5680"/>
              </a:lnSpc>
            </a:pPr>
            <a:r>
              <a:rPr lang="en-GB" sz="2400" dirty="0">
                <a:latin typeface="Arial"/>
              </a:rPr>
              <a:t>l</a:t>
            </a:r>
            <a:r>
              <a:rPr lang="en-GB" sz="2400" dirty="0" smtClean="0">
                <a:latin typeface="Arial"/>
              </a:rPr>
              <a:t>ove</a:t>
            </a:r>
          </a:p>
          <a:p>
            <a:pPr>
              <a:lnSpc>
                <a:spcPts val="5780"/>
              </a:lnSpc>
            </a:pPr>
            <a:r>
              <a:rPr lang="en-GB" sz="2400" dirty="0">
                <a:latin typeface="Arial"/>
              </a:rPr>
              <a:t>h</a:t>
            </a:r>
            <a:r>
              <a:rPr lang="en-GB" sz="2400" dirty="0" smtClean="0">
                <a:latin typeface="Arial"/>
              </a:rPr>
              <a:t>ands</a:t>
            </a:r>
          </a:p>
          <a:p>
            <a:pPr>
              <a:lnSpc>
                <a:spcPts val="5580"/>
              </a:lnSpc>
            </a:pPr>
            <a:r>
              <a:rPr lang="en-GB" sz="2400" dirty="0">
                <a:latin typeface="Arial"/>
              </a:rPr>
              <a:t>f</a:t>
            </a:r>
            <a:r>
              <a:rPr lang="en-GB" sz="2400" dirty="0" smtClean="0">
                <a:latin typeface="Arial"/>
              </a:rPr>
              <a:t>ingers</a:t>
            </a:r>
          </a:p>
          <a:p>
            <a:pPr>
              <a:lnSpc>
                <a:spcPts val="5880"/>
              </a:lnSpc>
            </a:pPr>
            <a:r>
              <a:rPr lang="en-GB" sz="2400" dirty="0">
                <a:latin typeface="Arial"/>
              </a:rPr>
              <a:t>f</a:t>
            </a:r>
            <a:r>
              <a:rPr lang="en-GB" sz="2400" dirty="0" smtClean="0">
                <a:latin typeface="Arial"/>
              </a:rPr>
              <a:t>aces</a:t>
            </a:r>
          </a:p>
          <a:p>
            <a:pPr>
              <a:lnSpc>
                <a:spcPts val="5680"/>
              </a:lnSpc>
            </a:pPr>
            <a:r>
              <a:rPr lang="en-GB" sz="2400" dirty="0" smtClean="0">
                <a:latin typeface="Arial"/>
              </a:rPr>
              <a:t>nails</a:t>
            </a:r>
          </a:p>
          <a:p>
            <a:pPr>
              <a:lnSpc>
                <a:spcPts val="5680"/>
              </a:lnSpc>
            </a:pPr>
            <a:r>
              <a:rPr lang="en-GB" sz="2400" dirty="0" smtClean="0">
                <a:latin typeface="Arial"/>
              </a:rPr>
              <a:t>noses</a:t>
            </a:r>
          </a:p>
        </p:txBody>
      </p:sp>
      <p:pic>
        <p:nvPicPr>
          <p:cNvPr id="2" name="Picture 1">
            <a:extLst>
              <a:ext uri="{FF2B5EF4-FFF2-40B4-BE49-F238E27FC236}">
                <a16:creationId xmlns:a16="http://schemas.microsoft.com/office/drawing/2014/main" id="{1D90890A-8060-4615-BC3A-DB38ED1119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7368" y="1302662"/>
            <a:ext cx="4438316" cy="4221622"/>
          </a:xfrm>
          <a:prstGeom prst="rect">
            <a:avLst/>
          </a:prstGeom>
        </p:spPr>
      </p:pic>
    </p:spTree>
    <p:extLst>
      <p:ext uri="{BB962C8B-B14F-4D97-AF65-F5344CB8AC3E}">
        <p14:creationId xmlns:p14="http://schemas.microsoft.com/office/powerpoint/2010/main" val="2077712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23CC4-2428-4E63-B16A-62422E6AC7CE}"/>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B6913C17-BD63-4E67-804E-503B0FECDB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2216" cy="6858001"/>
          </a:xfrm>
          <a:prstGeom prst="rect">
            <a:avLst/>
          </a:prstGeom>
          <a:ln>
            <a:noFill/>
          </a:ln>
          <a:effectLst>
            <a:softEdge rad="112500"/>
          </a:effectLst>
        </p:spPr>
      </p:pic>
      <p:sp>
        <p:nvSpPr>
          <p:cNvPr id="6" name="TextBox 5">
            <a:extLst>
              <a:ext uri="{FF2B5EF4-FFF2-40B4-BE49-F238E27FC236}">
                <a16:creationId xmlns:a16="http://schemas.microsoft.com/office/drawing/2014/main" id="{BB164FDE-A11D-49FA-BE47-B0EE9CF1F953}"/>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Rounded Corners 6">
            <a:extLst>
              <a:ext uri="{FF2B5EF4-FFF2-40B4-BE49-F238E27FC236}">
                <a16:creationId xmlns:a16="http://schemas.microsoft.com/office/drawing/2014/main" id="{8A21AA57-3FF6-4605-99D9-0FF7BDF7AA5F}"/>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299DEAC4-2683-43D3-B6F9-FF35019E889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
        <p:nvSpPr>
          <p:cNvPr id="10" name="Rectangle: Diagonal Corners Rounded 9">
            <a:extLst>
              <a:ext uri="{FF2B5EF4-FFF2-40B4-BE49-F238E27FC236}">
                <a16:creationId xmlns:a16="http://schemas.microsoft.com/office/drawing/2014/main" id="{44453E88-CF91-43F4-94D3-AB0247F2CA85}"/>
              </a:ext>
            </a:extLst>
          </p:cNvPr>
          <p:cNvSpPr/>
          <p:nvPr/>
        </p:nvSpPr>
        <p:spPr>
          <a:xfrm>
            <a:off x="4135425" y="210570"/>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1" name="Rectangle: Diagonal Corners Rounded 10">
            <a:extLst>
              <a:ext uri="{FF2B5EF4-FFF2-40B4-BE49-F238E27FC236}">
                <a16:creationId xmlns:a16="http://schemas.microsoft.com/office/drawing/2014/main" id="{908807B3-E507-40A5-ABBB-302243DB25E2}"/>
              </a:ext>
            </a:extLst>
          </p:cNvPr>
          <p:cNvSpPr/>
          <p:nvPr/>
        </p:nvSpPr>
        <p:spPr>
          <a:xfrm>
            <a:off x="1798382" y="1188772"/>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sharing</a:t>
            </a:r>
          </a:p>
        </p:txBody>
      </p:sp>
      <p:sp>
        <p:nvSpPr>
          <p:cNvPr id="12" name="Rectangle: Diagonal Corners Rounded 11">
            <a:extLst>
              <a:ext uri="{FF2B5EF4-FFF2-40B4-BE49-F238E27FC236}">
                <a16:creationId xmlns:a16="http://schemas.microsoft.com/office/drawing/2014/main" id="{897B192D-961D-4E6B-A077-5C377C72DF5C}"/>
              </a:ext>
            </a:extLst>
          </p:cNvPr>
          <p:cNvSpPr/>
          <p:nvPr/>
        </p:nvSpPr>
        <p:spPr>
          <a:xfrm>
            <a:off x="5742357" y="5552345"/>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relaxing</a:t>
            </a:r>
          </a:p>
        </p:txBody>
      </p:sp>
      <p:sp>
        <p:nvSpPr>
          <p:cNvPr id="13" name="Rectangle: Diagonal Corners Rounded 12">
            <a:extLst>
              <a:ext uri="{FF2B5EF4-FFF2-40B4-BE49-F238E27FC236}">
                <a16:creationId xmlns:a16="http://schemas.microsoft.com/office/drawing/2014/main" id="{6A88D642-C7DB-45F0-9543-07C59F21DF64}"/>
              </a:ext>
            </a:extLst>
          </p:cNvPr>
          <p:cNvSpPr/>
          <p:nvPr/>
        </p:nvSpPr>
        <p:spPr>
          <a:xfrm>
            <a:off x="1537589" y="2806429"/>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4" name="Rectangle: Diagonal Corners Rounded 13">
            <a:extLst>
              <a:ext uri="{FF2B5EF4-FFF2-40B4-BE49-F238E27FC236}">
                <a16:creationId xmlns:a16="http://schemas.microsoft.com/office/drawing/2014/main" id="{C4361BF0-AACF-4427-B7DB-0D8FDA86BADE}"/>
              </a:ext>
            </a:extLst>
          </p:cNvPr>
          <p:cNvSpPr/>
          <p:nvPr/>
        </p:nvSpPr>
        <p:spPr>
          <a:xfrm>
            <a:off x="7347153" y="2531184"/>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5" name="Rectangle: Diagonal Corners Rounded 14">
            <a:extLst>
              <a:ext uri="{FF2B5EF4-FFF2-40B4-BE49-F238E27FC236}">
                <a16:creationId xmlns:a16="http://schemas.microsoft.com/office/drawing/2014/main" id="{11C9A90C-CEC9-422C-91AB-98F8AAAA57CE}"/>
              </a:ext>
            </a:extLst>
          </p:cNvPr>
          <p:cNvSpPr/>
          <p:nvPr/>
        </p:nvSpPr>
        <p:spPr>
          <a:xfrm>
            <a:off x="1798382" y="4424086"/>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6" name="Rectangle: Diagonal Corners Rounded 15">
            <a:extLst>
              <a:ext uri="{FF2B5EF4-FFF2-40B4-BE49-F238E27FC236}">
                <a16:creationId xmlns:a16="http://schemas.microsoft.com/office/drawing/2014/main" id="{93806F2E-C27A-4B40-983D-6FDEEE0F6652}"/>
              </a:ext>
            </a:extLst>
          </p:cNvPr>
          <p:cNvSpPr/>
          <p:nvPr/>
        </p:nvSpPr>
        <p:spPr>
          <a:xfrm>
            <a:off x="7149645" y="4259057"/>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17" name="Rectangle: Diagonal Corners Rounded 16">
            <a:extLst>
              <a:ext uri="{FF2B5EF4-FFF2-40B4-BE49-F238E27FC236}">
                <a16:creationId xmlns:a16="http://schemas.microsoft.com/office/drawing/2014/main" id="{C7BFD134-FBAF-474A-B9F2-05F81A4E84EE}"/>
              </a:ext>
            </a:extLst>
          </p:cNvPr>
          <p:cNvSpPr/>
          <p:nvPr/>
        </p:nvSpPr>
        <p:spPr>
          <a:xfrm>
            <a:off x="3186983" y="5552345"/>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18" name="Rectangle: Diagonal Corners Rounded 17">
            <a:extLst>
              <a:ext uri="{FF2B5EF4-FFF2-40B4-BE49-F238E27FC236}">
                <a16:creationId xmlns:a16="http://schemas.microsoft.com/office/drawing/2014/main" id="{0A649B1C-D4C0-4AA9-8DC4-1B104EF44C0F}"/>
              </a:ext>
            </a:extLst>
          </p:cNvPr>
          <p:cNvSpPr/>
          <p:nvPr/>
        </p:nvSpPr>
        <p:spPr>
          <a:xfrm>
            <a:off x="6768582" y="1027906"/>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creating</a:t>
            </a:r>
          </a:p>
        </p:txBody>
      </p:sp>
    </p:spTree>
    <p:extLst>
      <p:ext uri="{BB962C8B-B14F-4D97-AF65-F5344CB8AC3E}">
        <p14:creationId xmlns:p14="http://schemas.microsoft.com/office/powerpoint/2010/main" val="1433796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1630521"/>
            <a:ext cx="5207509" cy="512588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200" dirty="0">
                <a:latin typeface="Arial"/>
              </a:rPr>
              <a:t>Why are you special to your family?</a:t>
            </a:r>
          </a:p>
          <a:p>
            <a:pPr marL="0" indent="0">
              <a:buNone/>
            </a:pPr>
            <a:endParaRPr lang="en-GB" sz="2200" dirty="0">
              <a:latin typeface="Arial"/>
            </a:endParaRPr>
          </a:p>
          <a:p>
            <a:pPr marL="0" indent="0">
              <a:buNone/>
            </a:pPr>
            <a:r>
              <a:rPr lang="en-GB" sz="2200" dirty="0">
                <a:latin typeface="Arial"/>
              </a:rPr>
              <a:t>How do you know that you are special?</a:t>
            </a:r>
          </a:p>
          <a:p>
            <a:pPr marL="0" indent="0">
              <a:buNone/>
            </a:pPr>
            <a:endParaRPr lang="en-GB" sz="2200" dirty="0">
              <a:latin typeface="Arial"/>
            </a:endParaRPr>
          </a:p>
          <a:p>
            <a:pPr marL="0" indent="0">
              <a:buNone/>
            </a:pPr>
            <a:r>
              <a:rPr lang="en-GB" sz="2200" dirty="0">
                <a:latin typeface="Arial"/>
              </a:rPr>
              <a:t>What do you love and enjoy about belonging to your family?</a:t>
            </a:r>
          </a:p>
          <a:p>
            <a:pPr marL="0" indent="0">
              <a:buNone/>
            </a:pPr>
            <a:endParaRPr lang="en-GB" sz="2200" dirty="0">
              <a:latin typeface="Arial"/>
            </a:endParaRPr>
          </a:p>
          <a:p>
            <a:pPr marL="0" indent="0">
              <a:buNone/>
            </a:pPr>
            <a:r>
              <a:rPr lang="en-GB" sz="2200" dirty="0">
                <a:latin typeface="Arial"/>
              </a:rPr>
              <a:t>Who would you go to if you felt worried or needed help?</a:t>
            </a:r>
          </a:p>
          <a:p>
            <a:pPr marL="0" indent="0">
              <a:buNone/>
            </a:pPr>
            <a:endParaRPr lang="en-GB" sz="2200" dirty="0">
              <a:latin typeface="Arial"/>
            </a:endParaRPr>
          </a:p>
          <a:p>
            <a:pPr marL="0" indent="0">
              <a:buNone/>
            </a:pPr>
            <a:r>
              <a:rPr lang="en-GB" sz="2200" dirty="0">
                <a:latin typeface="Arial"/>
              </a:rPr>
              <a:t>How does God show love to you and your family</a:t>
            </a:r>
            <a:r>
              <a:rPr lang="en-GB" sz="2200" dirty="0" smtClean="0">
                <a:latin typeface="Arial"/>
              </a:rPr>
              <a:t>?</a:t>
            </a:r>
            <a:endParaRPr lang="en-GB" sz="22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Content Placeholder 10">
            <a:extLst>
              <a:ext uri="{FF2B5EF4-FFF2-40B4-BE49-F238E27FC236}">
                <a16:creationId xmlns:a16="http://schemas.microsoft.com/office/drawing/2014/main" id="{34B48C2E-E310-4B51-AD22-82D45AB73323}"/>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5543084" y="702166"/>
            <a:ext cx="3896020" cy="3196734"/>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173003"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173003" y="1955147"/>
            <a:ext cx="6385418" cy="47511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buFont typeface="Arial" panose="020B0604020202020204" pitchFamily="34" charset="0"/>
              <a:buNone/>
            </a:pPr>
            <a:r>
              <a:rPr lang="en-GB" sz="2400" dirty="0">
                <a:solidFill>
                  <a:schemeClr val="bg1"/>
                </a:solidFill>
                <a:latin typeface="Arial"/>
              </a:rPr>
              <a:t>Loving Father,</a:t>
            </a:r>
          </a:p>
          <a:p>
            <a:pPr marL="0" indent="0">
              <a:lnSpc>
                <a:spcPts val="2480"/>
              </a:lnSpc>
              <a:buFont typeface="Arial" panose="020B0604020202020204" pitchFamily="34" charset="0"/>
              <a:buNone/>
            </a:pPr>
            <a:r>
              <a:rPr lang="en-GB" sz="2400" dirty="0" smtClean="0">
                <a:solidFill>
                  <a:schemeClr val="bg1"/>
                </a:solidFill>
                <a:latin typeface="Arial"/>
              </a:rPr>
              <a:t>Thank </a:t>
            </a:r>
            <a:r>
              <a:rPr lang="en-GB" sz="2400" dirty="0">
                <a:solidFill>
                  <a:schemeClr val="bg1"/>
                </a:solidFill>
                <a:latin typeface="Arial"/>
              </a:rPr>
              <a:t>you for joy of being a special person in my family. Bless all who love and care for me.</a:t>
            </a:r>
          </a:p>
          <a:p>
            <a:pPr marL="0" indent="0">
              <a:lnSpc>
                <a:spcPts val="2480"/>
              </a:lnSpc>
              <a:buFont typeface="Arial" panose="020B0604020202020204" pitchFamily="34" charset="0"/>
              <a:buNone/>
            </a:pPr>
            <a:endParaRPr lang="en-GB" sz="2400" dirty="0" smtClean="0">
              <a:solidFill>
                <a:schemeClr val="bg1"/>
              </a:solidFill>
              <a:latin typeface="Arial"/>
            </a:endParaRPr>
          </a:p>
          <a:p>
            <a:pPr marL="0" indent="0">
              <a:lnSpc>
                <a:spcPts val="2480"/>
              </a:lnSpc>
              <a:buFont typeface="Arial" panose="020B0604020202020204" pitchFamily="34" charset="0"/>
              <a:buNone/>
            </a:pPr>
            <a:endParaRPr lang="en-GB" sz="2400" dirty="0">
              <a:solidFill>
                <a:schemeClr val="bg1"/>
              </a:solidFill>
              <a:latin typeface="Arial"/>
            </a:endParaRPr>
          </a:p>
          <a:p>
            <a:pPr marL="0" indent="0">
              <a:lnSpc>
                <a:spcPts val="2480"/>
              </a:lnSpc>
              <a:buFont typeface="Arial" panose="020B0604020202020204" pitchFamily="34" charset="0"/>
              <a:buNone/>
            </a:pPr>
            <a:r>
              <a:rPr lang="en-GB" sz="2400" i="1" dirty="0">
                <a:solidFill>
                  <a:schemeClr val="bg1"/>
                </a:solidFill>
                <a:latin typeface="Arial"/>
              </a:rPr>
              <a:t>Thought from St Teresa of Calcutta:</a:t>
            </a:r>
          </a:p>
          <a:p>
            <a:pPr marL="0" indent="0">
              <a:lnSpc>
                <a:spcPts val="2480"/>
              </a:lnSpc>
              <a:buFont typeface="Arial" panose="020B0604020202020204" pitchFamily="34" charset="0"/>
              <a:buNone/>
            </a:pPr>
            <a:endParaRPr lang="en-GB" sz="2400" dirty="0">
              <a:solidFill>
                <a:schemeClr val="bg1"/>
              </a:solidFill>
              <a:latin typeface="Arial"/>
            </a:endParaRPr>
          </a:p>
          <a:p>
            <a:pPr marL="0" indent="0">
              <a:lnSpc>
                <a:spcPts val="2480"/>
              </a:lnSpc>
              <a:buFont typeface="Arial" panose="020B0604020202020204" pitchFamily="34" charset="0"/>
              <a:buNone/>
            </a:pPr>
            <a:r>
              <a:rPr lang="en-GB" sz="2400" i="1" dirty="0">
                <a:solidFill>
                  <a:schemeClr val="bg1"/>
                </a:solidFill>
                <a:latin typeface="Arial"/>
              </a:rPr>
              <a:t>“Let us always meet each other with a smile</a:t>
            </a:r>
            <a:r>
              <a:rPr lang="en-GB" sz="2400" i="1" dirty="0" smtClean="0">
                <a:solidFill>
                  <a:schemeClr val="bg1"/>
                </a:solidFill>
                <a:latin typeface="Arial"/>
              </a:rPr>
              <a:t>, for </a:t>
            </a:r>
            <a:r>
              <a:rPr lang="en-GB" sz="2400" i="1" dirty="0">
                <a:solidFill>
                  <a:schemeClr val="bg1"/>
                </a:solidFill>
                <a:latin typeface="Arial"/>
              </a:rPr>
              <a:t>the smile is the beginning of love.”</a:t>
            </a: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310996" cy="481347"/>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dirty="0"/>
              <a:t>P</a:t>
            </a:r>
            <a:r>
              <a:rPr lang="en-GB" dirty="0" smtClean="0"/>
              <a:t>hysical</a:t>
            </a:r>
            <a:endParaRPr lang="en-GB"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707774" y="2208853"/>
            <a:ext cx="8543925" cy="4351338"/>
          </a:xfrm>
        </p:spPr>
        <p:txBody>
          <a:bodyPr>
            <a:normAutofit/>
          </a:bodyPr>
          <a:lstStyle/>
          <a:p>
            <a:pPr marL="0" indent="0">
              <a:buNone/>
            </a:pPr>
            <a:r>
              <a:rPr lang="en-GB" sz="2400" dirty="0"/>
              <a:t>T</a:t>
            </a:r>
            <a:r>
              <a:rPr lang="en-GB" sz="2400" dirty="0" smtClean="0"/>
              <a:t>o </a:t>
            </a:r>
            <a:r>
              <a:rPr lang="en-GB" sz="2400" dirty="0"/>
              <a:t>recognise that we are all different and unique</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8" name="Picture 7">
            <a:extLst>
              <a:ext uri="{FF2B5EF4-FFF2-40B4-BE49-F238E27FC236}">
                <a16:creationId xmlns:a16="http://schemas.microsoft.com/office/drawing/2014/main" id="{FA00813C-402B-44F6-ACCE-982CA1AF40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0207" y="2847960"/>
            <a:ext cx="4549433" cy="3732868"/>
          </a:xfrm>
          <a:prstGeom prst="rect">
            <a:avLst/>
          </a:prstGeom>
          <a:ln>
            <a:noFill/>
          </a:ln>
          <a:effectLst>
            <a:softEdge rad="112500"/>
          </a:effectLst>
        </p:spPr>
      </p:pic>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804085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1816101"/>
            <a:ext cx="5876007" cy="49149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200"/>
              </a:lnSpc>
              <a:buFont typeface="Arial" panose="020B0604020202020204" pitchFamily="34" charset="0"/>
              <a:buNone/>
            </a:pPr>
            <a:r>
              <a:rPr lang="en-GB" sz="2200" dirty="0">
                <a:latin typeface="Arial"/>
              </a:rPr>
              <a:t>Look at me – how am I different from you?</a:t>
            </a:r>
          </a:p>
          <a:p>
            <a:pPr marL="0" indent="0">
              <a:lnSpc>
                <a:spcPts val="2200"/>
              </a:lnSpc>
              <a:buFont typeface="Arial" panose="020B0604020202020204" pitchFamily="34" charset="0"/>
              <a:buNone/>
            </a:pPr>
            <a:endParaRPr lang="en-GB" sz="2200" dirty="0">
              <a:latin typeface="Arial"/>
            </a:endParaRPr>
          </a:p>
          <a:p>
            <a:pPr marL="0" indent="0">
              <a:lnSpc>
                <a:spcPts val="2200"/>
              </a:lnSpc>
              <a:buFont typeface="Arial" panose="020B0604020202020204" pitchFamily="34" charset="0"/>
              <a:buNone/>
            </a:pPr>
            <a:r>
              <a:rPr lang="en-GB" sz="2200" dirty="0">
                <a:latin typeface="Arial"/>
              </a:rPr>
              <a:t>Look at you – how are you different from me?</a:t>
            </a:r>
          </a:p>
          <a:p>
            <a:pPr marL="0" indent="0">
              <a:lnSpc>
                <a:spcPts val="2200"/>
              </a:lnSpc>
              <a:buFont typeface="Arial" panose="020B0604020202020204" pitchFamily="34" charset="0"/>
              <a:buNone/>
            </a:pPr>
            <a:endParaRPr lang="en-GB" sz="2200" dirty="0">
              <a:latin typeface="Arial"/>
            </a:endParaRPr>
          </a:p>
          <a:p>
            <a:pPr marL="0" indent="0">
              <a:lnSpc>
                <a:spcPts val="2200"/>
              </a:lnSpc>
              <a:buFont typeface="Arial" panose="020B0604020202020204" pitchFamily="34" charset="0"/>
              <a:buNone/>
            </a:pPr>
            <a:r>
              <a:rPr lang="en-GB" sz="2200" dirty="0">
                <a:latin typeface="Arial"/>
              </a:rPr>
              <a:t>What is it that makes us all different?</a:t>
            </a:r>
          </a:p>
          <a:p>
            <a:pPr marL="0" indent="0">
              <a:lnSpc>
                <a:spcPts val="2200"/>
              </a:lnSpc>
              <a:buFont typeface="Arial" panose="020B0604020202020204" pitchFamily="34" charset="0"/>
              <a:buNone/>
            </a:pPr>
            <a:endParaRPr lang="en-GB" sz="2200" dirty="0">
              <a:latin typeface="Arial"/>
            </a:endParaRPr>
          </a:p>
          <a:p>
            <a:pPr marL="0" indent="0">
              <a:lnSpc>
                <a:spcPts val="2200"/>
              </a:lnSpc>
              <a:buFont typeface="Arial" panose="020B0604020202020204" pitchFamily="34" charset="0"/>
              <a:buNone/>
            </a:pPr>
            <a:r>
              <a:rPr lang="en-GB" sz="2200" dirty="0">
                <a:latin typeface="Arial"/>
              </a:rPr>
              <a:t>Why has </a:t>
            </a:r>
            <a:r>
              <a:rPr lang="en-GB" sz="2200" dirty="0" smtClean="0">
                <a:latin typeface="Arial"/>
              </a:rPr>
              <a:t>God </a:t>
            </a:r>
            <a:r>
              <a:rPr lang="en-GB" sz="2200" dirty="0">
                <a:latin typeface="Arial"/>
              </a:rPr>
              <a:t>made us all different and </a:t>
            </a:r>
            <a:r>
              <a:rPr lang="en-GB" sz="2200" dirty="0" smtClean="0">
                <a:latin typeface="Arial"/>
              </a:rPr>
              <a:t>special </a:t>
            </a:r>
            <a:r>
              <a:rPr lang="en-GB" sz="2200" dirty="0">
                <a:latin typeface="Arial"/>
              </a:rPr>
              <a:t>to </a:t>
            </a:r>
            <a:r>
              <a:rPr lang="en-GB" sz="2200" dirty="0" smtClean="0">
                <a:latin typeface="Arial"/>
              </a:rPr>
              <a:t>Him?</a:t>
            </a:r>
            <a:endParaRPr lang="en-GB" sz="2200" dirty="0">
              <a:latin typeface="Arial"/>
            </a:endParaRPr>
          </a:p>
          <a:p>
            <a:pPr marL="0" indent="0">
              <a:lnSpc>
                <a:spcPts val="2200"/>
              </a:lnSpc>
              <a:buFont typeface="Arial" panose="020B0604020202020204" pitchFamily="34" charset="0"/>
              <a:buNone/>
            </a:pPr>
            <a:endParaRPr lang="en-GB" sz="2200" dirty="0">
              <a:latin typeface="Arial"/>
            </a:endParaRPr>
          </a:p>
          <a:p>
            <a:pPr marL="0" indent="0">
              <a:lnSpc>
                <a:spcPts val="2200"/>
              </a:lnSpc>
              <a:buNone/>
            </a:pPr>
            <a:r>
              <a:rPr lang="en-GB" sz="2200" dirty="0">
                <a:latin typeface="Arial"/>
              </a:rPr>
              <a:t>How can we be friendly to </a:t>
            </a:r>
            <a:r>
              <a:rPr lang="en-GB" sz="2200" dirty="0" smtClean="0">
                <a:latin typeface="Arial"/>
              </a:rPr>
              <a:t>others, </a:t>
            </a:r>
            <a:r>
              <a:rPr lang="en-GB" sz="2200" dirty="0">
                <a:latin typeface="Arial"/>
              </a:rPr>
              <a:t>make and keep friends, showing care and being generous when we are together?  </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99808" y="6417578"/>
            <a:ext cx="1958480"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id="{5417DD17-07AD-4673-BEC3-443ED338F1F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430331" y="1426129"/>
            <a:ext cx="2578752" cy="4240634"/>
          </a:xfrm>
          <a:prstGeom prst="rect">
            <a:avLst/>
          </a:prstGeom>
          <a:ln>
            <a:noFill/>
          </a:ln>
          <a:effectLst>
            <a:softEdge rad="112500"/>
          </a:effectLst>
        </p:spPr>
      </p:pic>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846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467099"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467099" y="1955147"/>
            <a:ext cx="5876007" cy="44114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580"/>
              </a:lnSpc>
              <a:buFont typeface="Arial" panose="020B0604020202020204" pitchFamily="34" charset="0"/>
              <a:buNone/>
            </a:pPr>
            <a:r>
              <a:rPr lang="en-GB" sz="2200" dirty="0">
                <a:solidFill>
                  <a:schemeClr val="bg1"/>
                </a:solidFill>
                <a:latin typeface="Arial"/>
              </a:rPr>
              <a:t>Loving God,</a:t>
            </a:r>
          </a:p>
          <a:p>
            <a:pPr marL="0" indent="0">
              <a:lnSpc>
                <a:spcPts val="2580"/>
              </a:lnSpc>
              <a:buFont typeface="Arial" panose="020B0604020202020204" pitchFamily="34" charset="0"/>
              <a:buNone/>
            </a:pPr>
            <a:r>
              <a:rPr lang="en-GB" sz="2200" dirty="0" smtClean="0">
                <a:solidFill>
                  <a:schemeClr val="bg1"/>
                </a:solidFill>
                <a:latin typeface="Arial"/>
              </a:rPr>
              <a:t>Thank </a:t>
            </a:r>
            <a:r>
              <a:rPr lang="en-GB" sz="2200" dirty="0">
                <a:solidFill>
                  <a:schemeClr val="bg1"/>
                </a:solidFill>
                <a:latin typeface="Arial"/>
              </a:rPr>
              <a:t>you for making me special and unique, </a:t>
            </a:r>
            <a:r>
              <a:rPr lang="en-GB" sz="2200" dirty="0" smtClean="0">
                <a:solidFill>
                  <a:schemeClr val="bg1"/>
                </a:solidFill>
                <a:latin typeface="Arial"/>
              </a:rPr>
              <a:t>with </a:t>
            </a:r>
            <a:r>
              <a:rPr lang="en-GB" sz="2200" dirty="0">
                <a:solidFill>
                  <a:schemeClr val="bg1"/>
                </a:solidFill>
                <a:latin typeface="Arial"/>
              </a:rPr>
              <a:t>my own name.</a:t>
            </a:r>
          </a:p>
          <a:p>
            <a:pPr marL="0" indent="0">
              <a:lnSpc>
                <a:spcPts val="2580"/>
              </a:lnSpc>
              <a:buFont typeface="Arial" panose="020B0604020202020204" pitchFamily="34" charset="0"/>
              <a:buNone/>
            </a:pPr>
            <a:r>
              <a:rPr lang="en-GB" sz="2200" dirty="0">
                <a:solidFill>
                  <a:schemeClr val="bg1"/>
                </a:solidFill>
                <a:latin typeface="Arial"/>
              </a:rPr>
              <a:t>Bless my family and friends.</a:t>
            </a:r>
          </a:p>
          <a:p>
            <a:pPr marL="0" indent="0">
              <a:lnSpc>
                <a:spcPts val="2580"/>
              </a:lnSpc>
              <a:buFont typeface="Arial" panose="020B0604020202020204" pitchFamily="34" charset="0"/>
              <a:buNone/>
            </a:pPr>
            <a:endParaRPr lang="en-GB" sz="2200" dirty="0">
              <a:solidFill>
                <a:schemeClr val="bg1"/>
              </a:solidFill>
              <a:latin typeface="Arial"/>
            </a:endParaRPr>
          </a:p>
          <a:p>
            <a:pPr marL="0" indent="0">
              <a:lnSpc>
                <a:spcPts val="2580"/>
              </a:lnSpc>
              <a:buFont typeface="Arial" panose="020B0604020202020204" pitchFamily="34" charset="0"/>
              <a:buNone/>
            </a:pPr>
            <a:r>
              <a:rPr lang="en-GB" sz="2200" dirty="0">
                <a:solidFill>
                  <a:schemeClr val="bg1"/>
                </a:solidFill>
                <a:latin typeface="Arial"/>
              </a:rPr>
              <a:t>Amen</a:t>
            </a:r>
          </a:p>
          <a:p>
            <a:pPr marL="0" indent="0">
              <a:lnSpc>
                <a:spcPts val="2580"/>
              </a:lnSpc>
              <a:buFont typeface="Arial" panose="020B0604020202020204" pitchFamily="34" charset="0"/>
              <a:buNone/>
            </a:pPr>
            <a:endParaRPr lang="en-GB" sz="2200" dirty="0">
              <a:solidFill>
                <a:schemeClr val="bg1"/>
              </a:solidFill>
              <a:latin typeface="Arial"/>
            </a:endParaRPr>
          </a:p>
          <a:p>
            <a:pPr marL="0" indent="0">
              <a:lnSpc>
                <a:spcPts val="2580"/>
              </a:lnSpc>
              <a:buFont typeface="Arial" panose="020B0604020202020204" pitchFamily="34" charset="0"/>
              <a:buNone/>
            </a:pPr>
            <a:r>
              <a:rPr lang="en-GB" sz="2200" i="1" dirty="0">
                <a:solidFill>
                  <a:schemeClr val="bg1"/>
                </a:solidFill>
                <a:latin typeface="Arial"/>
              </a:rPr>
              <a:t>“God loves each of us as if there were only </a:t>
            </a:r>
            <a:r>
              <a:rPr lang="en-GB" sz="2200" i="1" dirty="0" smtClean="0">
                <a:solidFill>
                  <a:schemeClr val="bg1"/>
                </a:solidFill>
                <a:latin typeface="Arial"/>
              </a:rPr>
              <a:t>one </a:t>
            </a:r>
            <a:r>
              <a:rPr lang="en-GB" sz="2200" i="1" dirty="0">
                <a:solidFill>
                  <a:schemeClr val="bg1"/>
                </a:solidFill>
                <a:latin typeface="Arial"/>
              </a:rPr>
              <a:t>of us.”   </a:t>
            </a:r>
          </a:p>
        </p:txBody>
      </p:sp>
      <p:sp>
        <p:nvSpPr>
          <p:cNvPr id="3" name="TextBox 2">
            <a:extLst>
              <a:ext uri="{FF2B5EF4-FFF2-40B4-BE49-F238E27FC236}">
                <a16:creationId xmlns:a16="http://schemas.microsoft.com/office/drawing/2014/main" id="{FE05EE64-0A66-431E-AC90-D925070B1676}"/>
              </a:ext>
            </a:extLst>
          </p:cNvPr>
          <p:cNvSpPr txBox="1"/>
          <p:nvPr/>
        </p:nvSpPr>
        <p:spPr>
          <a:xfrm>
            <a:off x="7453766" y="5748339"/>
            <a:ext cx="1539419" cy="646331"/>
          </a:xfrm>
          <a:prstGeom prst="rect">
            <a:avLst/>
          </a:prstGeom>
          <a:noFill/>
        </p:spPr>
        <p:txBody>
          <a:bodyPr wrap="none" rtlCol="0">
            <a:spAutoFit/>
          </a:bodyPr>
          <a:lstStyle/>
          <a:p>
            <a:r>
              <a:rPr lang="en-GB" i="1" dirty="0">
                <a:solidFill>
                  <a:schemeClr val="bg1"/>
                </a:solidFill>
              </a:rPr>
              <a:t>St Augustine</a:t>
            </a:r>
          </a:p>
          <a:p>
            <a:endParaRPr lang="en-GB" dirty="0"/>
          </a:p>
        </p:txBody>
      </p:sp>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F2DD68-8145-4D91-949E-87E22909DB6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9553" y="365125"/>
            <a:ext cx="7348275" cy="6307270"/>
          </a:xfrm>
          <a:prstGeom prst="rect">
            <a:avLst/>
          </a:prstGeom>
          <a:ln>
            <a:noFill/>
          </a:ln>
          <a:effectLst>
            <a:outerShdw blurRad="190500" algn="tl" rotWithShape="0">
              <a:srgbClr val="000000">
                <a:alpha val="70000"/>
              </a:srgbClr>
            </a:outerShdw>
          </a:effectLst>
        </p:spPr>
      </p:pic>
      <p:pic>
        <p:nvPicPr>
          <p:cNvPr id="7" name="Picture 6">
            <a:hlinkClick r:id="" action="ppaction://hlinkshowjump?jump=endshow"/>
            <a:extLst>
              <a:ext uri="{FF2B5EF4-FFF2-40B4-BE49-F238E27FC236}">
                <a16:creationId xmlns:a16="http://schemas.microsoft.com/office/drawing/2014/main" id="{6A05171C-3649-4C60-B154-A921F1A5C7F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49846" y="6392053"/>
            <a:ext cx="227778" cy="280342"/>
          </a:xfrm>
          <a:prstGeom prst="rect">
            <a:avLst/>
          </a:prstGeom>
        </p:spPr>
      </p:pic>
    </p:spTree>
    <p:extLst>
      <p:ext uri="{BB962C8B-B14F-4D97-AF65-F5344CB8AC3E}">
        <p14:creationId xmlns:p14="http://schemas.microsoft.com/office/powerpoint/2010/main" val="1577238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37883" cy="481347"/>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dirty="0"/>
              <a:t>S</a:t>
            </a:r>
            <a:r>
              <a:rPr lang="en-GB" dirty="0" smtClean="0"/>
              <a:t>piritual</a:t>
            </a:r>
            <a:endParaRPr lang="en-GB"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7" y="2208853"/>
            <a:ext cx="8800095" cy="4351338"/>
          </a:xfrm>
        </p:spPr>
        <p:txBody>
          <a:bodyPr>
            <a:normAutofit/>
          </a:bodyPr>
          <a:lstStyle/>
          <a:p>
            <a:pPr marL="0" indent="0">
              <a:buNone/>
            </a:pPr>
            <a:r>
              <a:rPr lang="en-GB" sz="2400" dirty="0"/>
              <a:t>To celebrate the joy of being a special person in </a:t>
            </a:r>
            <a:r>
              <a:rPr lang="en-GB" sz="2400" dirty="0" smtClean="0"/>
              <a:t>God’s </a:t>
            </a:r>
            <a:r>
              <a:rPr lang="en-GB" sz="2400" dirty="0"/>
              <a:t>family.</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6" name="Picture 5">
            <a:extLst>
              <a:ext uri="{FF2B5EF4-FFF2-40B4-BE49-F238E27FC236}">
                <a16:creationId xmlns:a16="http://schemas.microsoft.com/office/drawing/2014/main" id="{E9F7BFC6-8BDB-4E4F-97B6-B1458F880A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9935" y="2987906"/>
            <a:ext cx="4382299" cy="3592923"/>
          </a:xfrm>
          <a:prstGeom prst="rect">
            <a:avLst/>
          </a:prstGeom>
          <a:ln>
            <a:noFill/>
          </a:ln>
          <a:effectLst>
            <a:softEdge rad="112500"/>
          </a:effectLst>
        </p:spPr>
      </p:pic>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401451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2111867"/>
            <a:ext cx="4648709" cy="44731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buFont typeface="Arial" panose="020B0604020202020204" pitchFamily="34" charset="0"/>
              <a:buNone/>
            </a:pPr>
            <a:r>
              <a:rPr lang="en-GB" sz="2400" dirty="0">
                <a:latin typeface="Arial"/>
              </a:rPr>
              <a:t>How do we ‘celebrate’ with each other?</a:t>
            </a:r>
          </a:p>
          <a:p>
            <a:pPr marL="0" indent="0">
              <a:lnSpc>
                <a:spcPts val="2880"/>
              </a:lnSpc>
              <a:buFont typeface="Arial" panose="020B0604020202020204" pitchFamily="34" charset="0"/>
              <a:buNone/>
            </a:pPr>
            <a:endParaRPr lang="en-GB" sz="2400" dirty="0">
              <a:latin typeface="Arial"/>
            </a:endParaRPr>
          </a:p>
          <a:p>
            <a:pPr marL="0" indent="0">
              <a:lnSpc>
                <a:spcPts val="2880"/>
              </a:lnSpc>
              <a:buFont typeface="Arial" panose="020B0604020202020204" pitchFamily="34" charset="0"/>
              <a:buNone/>
            </a:pPr>
            <a:r>
              <a:rPr lang="en-GB" sz="2400" dirty="0">
                <a:latin typeface="Arial"/>
              </a:rPr>
              <a:t>What can we remember about </a:t>
            </a:r>
            <a:r>
              <a:rPr lang="en-GB" sz="2400" dirty="0" smtClean="0">
                <a:latin typeface="Arial"/>
              </a:rPr>
              <a:t>happy celebrations </a:t>
            </a:r>
            <a:r>
              <a:rPr lang="en-GB" sz="2400" dirty="0">
                <a:latin typeface="Arial"/>
              </a:rPr>
              <a:t>in our families?</a:t>
            </a:r>
          </a:p>
          <a:p>
            <a:pPr marL="0" indent="0">
              <a:lnSpc>
                <a:spcPts val="2880"/>
              </a:lnSpc>
              <a:buFont typeface="Arial" panose="020B0604020202020204" pitchFamily="34" charset="0"/>
              <a:buNone/>
            </a:pPr>
            <a:endParaRPr lang="en-GB" sz="2400" dirty="0">
              <a:latin typeface="Arial"/>
            </a:endParaRPr>
          </a:p>
          <a:p>
            <a:pPr marL="0" indent="0">
              <a:lnSpc>
                <a:spcPts val="2880"/>
              </a:lnSpc>
              <a:buFont typeface="Arial" panose="020B0604020202020204" pitchFamily="34" charset="0"/>
              <a:buNone/>
            </a:pPr>
            <a:r>
              <a:rPr lang="en-GB" sz="2400" dirty="0" smtClean="0">
                <a:latin typeface="Arial"/>
              </a:rPr>
              <a:t>What celebrations do we enjoy and look forward to? </a:t>
            </a:r>
            <a:endParaRPr lang="en-GB" sz="24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extLst>
              <a:ext uri="{FF2B5EF4-FFF2-40B4-BE49-F238E27FC236}">
                <a16:creationId xmlns:a16="http://schemas.microsoft.com/office/drawing/2014/main" id="{E6759225-62E9-4516-8FA8-6F3D490A5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4568" y="440680"/>
            <a:ext cx="4462226" cy="3140720"/>
          </a:xfrm>
          <a:prstGeom prst="rect">
            <a:avLst/>
          </a:prstGeom>
          <a:ln>
            <a:noFill/>
          </a:ln>
          <a:effectLst>
            <a:softEdge rad="112500"/>
          </a:effectLst>
        </p:spPr>
      </p:pic>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538127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467099"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467099" y="1955147"/>
            <a:ext cx="5876007" cy="36671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buFont typeface="Arial" panose="020B0604020202020204" pitchFamily="34" charset="0"/>
              <a:buNone/>
            </a:pPr>
            <a:r>
              <a:rPr lang="en-GB" sz="2400" dirty="0">
                <a:solidFill>
                  <a:schemeClr val="bg1"/>
                </a:solidFill>
                <a:latin typeface="Arial"/>
              </a:rPr>
              <a:t>Loving Father,</a:t>
            </a:r>
          </a:p>
          <a:p>
            <a:pPr marL="0" indent="0">
              <a:lnSpc>
                <a:spcPts val="2880"/>
              </a:lnSpc>
              <a:buFont typeface="Arial" panose="020B0604020202020204" pitchFamily="34" charset="0"/>
              <a:buNone/>
            </a:pPr>
            <a:r>
              <a:rPr lang="en-GB" sz="2400" dirty="0" smtClean="0">
                <a:solidFill>
                  <a:schemeClr val="bg1"/>
                </a:solidFill>
                <a:latin typeface="Arial"/>
              </a:rPr>
              <a:t>Thank </a:t>
            </a:r>
            <a:r>
              <a:rPr lang="en-GB" sz="2400" dirty="0">
                <a:solidFill>
                  <a:schemeClr val="bg1"/>
                </a:solidFill>
                <a:latin typeface="Arial"/>
              </a:rPr>
              <a:t>you for each member of my </a:t>
            </a:r>
            <a:r>
              <a:rPr lang="en-GB" sz="2400" dirty="0" smtClean="0">
                <a:solidFill>
                  <a:schemeClr val="bg1"/>
                </a:solidFill>
                <a:latin typeface="Arial"/>
              </a:rPr>
              <a:t>family</a:t>
            </a:r>
            <a:br>
              <a:rPr lang="en-GB" sz="2400" dirty="0" smtClean="0">
                <a:solidFill>
                  <a:schemeClr val="bg1"/>
                </a:solidFill>
                <a:latin typeface="Arial"/>
              </a:rPr>
            </a:br>
            <a:r>
              <a:rPr lang="en-GB" sz="2400" dirty="0" smtClean="0">
                <a:solidFill>
                  <a:schemeClr val="bg1"/>
                </a:solidFill>
                <a:latin typeface="Arial"/>
              </a:rPr>
              <a:t>and for all my friends.</a:t>
            </a:r>
            <a:endParaRPr lang="en-GB" sz="2400" dirty="0">
              <a:solidFill>
                <a:schemeClr val="bg1"/>
              </a:solidFill>
              <a:latin typeface="Arial"/>
            </a:endParaRPr>
          </a:p>
          <a:p>
            <a:pPr marL="0" indent="0">
              <a:lnSpc>
                <a:spcPts val="2880"/>
              </a:lnSpc>
              <a:buFont typeface="Arial" panose="020B0604020202020204" pitchFamily="34" charset="0"/>
              <a:buNone/>
            </a:pPr>
            <a:r>
              <a:rPr lang="en-GB" sz="2400" dirty="0">
                <a:solidFill>
                  <a:schemeClr val="bg1"/>
                </a:solidFill>
                <a:latin typeface="Arial"/>
              </a:rPr>
              <a:t>Thank you for making each of us </a:t>
            </a:r>
            <a:r>
              <a:rPr lang="en-GB" sz="2400" dirty="0" smtClean="0">
                <a:solidFill>
                  <a:schemeClr val="bg1"/>
                </a:solidFill>
                <a:latin typeface="Arial"/>
              </a:rPr>
              <a:t>special and </a:t>
            </a:r>
            <a:r>
              <a:rPr lang="en-GB" sz="2400" dirty="0">
                <a:solidFill>
                  <a:schemeClr val="bg1"/>
                </a:solidFill>
                <a:latin typeface="Arial"/>
              </a:rPr>
              <a:t>uniquely loved by you.</a:t>
            </a:r>
          </a:p>
          <a:p>
            <a:pPr marL="0" indent="0">
              <a:lnSpc>
                <a:spcPts val="2880"/>
              </a:lnSpc>
              <a:buFont typeface="Arial" panose="020B0604020202020204" pitchFamily="34" charset="0"/>
              <a:buNone/>
            </a:pPr>
            <a:endParaRPr lang="en-GB" sz="2400" dirty="0">
              <a:solidFill>
                <a:schemeClr val="bg1"/>
              </a:solidFill>
              <a:latin typeface="Arial"/>
            </a:endParaRPr>
          </a:p>
          <a:p>
            <a:pPr marL="0" indent="0">
              <a:lnSpc>
                <a:spcPts val="2880"/>
              </a:lnSpc>
              <a:buFont typeface="Arial" panose="020B0604020202020204" pitchFamily="34" charset="0"/>
              <a:buNone/>
            </a:pPr>
            <a:r>
              <a:rPr lang="en-GB" sz="2400" dirty="0">
                <a:solidFill>
                  <a:schemeClr val="bg1"/>
                </a:solidFill>
                <a:latin typeface="Arial"/>
              </a:rPr>
              <a:t>Amen</a:t>
            </a:r>
          </a:p>
          <a:p>
            <a:pPr marL="0" indent="0">
              <a:lnSpc>
                <a:spcPts val="2880"/>
              </a:lnSpc>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Tree>
    <p:extLst>
      <p:ext uri="{BB962C8B-B14F-4D97-AF65-F5344CB8AC3E}">
        <p14:creationId xmlns:p14="http://schemas.microsoft.com/office/powerpoint/2010/main" val="2411277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6368D94-BC53-4384-AB80-32C02C9260D6}"/>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10" name="Content Placeholder 9">
            <a:extLst>
              <a:ext uri="{FF2B5EF4-FFF2-40B4-BE49-F238E27FC236}">
                <a16:creationId xmlns:a16="http://schemas.microsoft.com/office/drawing/2014/main" id="{5555EDEE-2FC6-4D45-85EC-B22B22E93E9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41376" y="365126"/>
            <a:ext cx="6042558" cy="5949597"/>
          </a:xfrm>
          <a:prstGeom prst="rect">
            <a:avLst/>
          </a:prstGeom>
          <a:ln>
            <a:noFill/>
          </a:ln>
          <a:effectLst>
            <a:outerShdw blurRad="190500" algn="tl" rotWithShape="0">
              <a:srgbClr val="000000">
                <a:alpha val="70000"/>
              </a:srgbClr>
            </a:outerShdw>
          </a:effectLst>
        </p:spPr>
      </p:pic>
      <p:pic>
        <p:nvPicPr>
          <p:cNvPr id="14" name="Picture 13">
            <a:hlinkClick r:id="" action="ppaction://hlinkshowjump?jump=endshow"/>
            <a:extLst>
              <a:ext uri="{FF2B5EF4-FFF2-40B4-BE49-F238E27FC236}">
                <a16:creationId xmlns:a16="http://schemas.microsoft.com/office/drawing/2014/main" id="{84C317F6-922A-4902-A75A-4470E847A92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8028975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003ECF-1C4D-431B-ADC7-229280718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0582" y="365125"/>
            <a:ext cx="7153166" cy="5869264"/>
          </a:xfrm>
          <a:prstGeom prst="rect">
            <a:avLst/>
          </a:prstGeom>
          <a:ln>
            <a:noFill/>
          </a:ln>
          <a:effectLst>
            <a:outerShdw blurRad="190500" algn="tl" rotWithShape="0">
              <a:srgbClr val="000000">
                <a:alpha val="70000"/>
              </a:srgbClr>
            </a:outerShdw>
          </a:effectLst>
        </p:spPr>
      </p:pic>
      <p:sp>
        <p:nvSpPr>
          <p:cNvPr id="5" name="Rectangle: Rounded Corners 4">
            <a:extLst>
              <a:ext uri="{FF2B5EF4-FFF2-40B4-BE49-F238E27FC236}">
                <a16:creationId xmlns:a16="http://schemas.microsoft.com/office/drawing/2014/main" id="{A310FA0A-AED2-4DF3-B00D-59E51A1B0324}"/>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id="{D078FC81-7DD7-42CE-946A-1E743A108BD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108683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1010</TotalTime>
  <Words>867</Words>
  <Application>Microsoft Office PowerPoint</Application>
  <PresentationFormat>A4 Paper (210x297 mm)</PresentationFormat>
  <Paragraphs>142</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Early Years</vt:lpstr>
      <vt:lpstr>PowerPoint Presentation</vt:lpstr>
      <vt:lpstr>Aim</vt:lpstr>
      <vt:lpstr>Social and Emotional</vt:lpstr>
      <vt:lpstr>PowerPoint Presentation</vt:lpstr>
      <vt:lpstr>PowerPoint Presentation</vt:lpstr>
      <vt:lpstr>Questions</vt:lpstr>
      <vt:lpstr>Pause and reflect</vt:lpstr>
      <vt:lpstr>Physical</vt:lpstr>
      <vt:lpstr>Questions</vt:lpstr>
      <vt:lpstr>Pause and reflect</vt:lpstr>
      <vt:lpstr>PowerPoint Presentation</vt:lpstr>
      <vt:lpstr>Spiritual</vt:lpstr>
      <vt:lpstr>Questions</vt:lpstr>
      <vt:lpstr>Pause and reflect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88</cp:revision>
  <cp:lastPrinted>2020-07-30T12:23:11Z</cp:lastPrinted>
  <dcterms:created xsi:type="dcterms:W3CDTF">2020-03-22T10:35:47Z</dcterms:created>
  <dcterms:modified xsi:type="dcterms:W3CDTF">2022-03-07T15:39:32Z</dcterms:modified>
</cp:coreProperties>
</file>