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64" r:id="rId2"/>
    <p:sldId id="265" r:id="rId3"/>
    <p:sldId id="289" r:id="rId4"/>
    <p:sldId id="266" r:id="rId5"/>
    <p:sldId id="298" r:id="rId6"/>
    <p:sldId id="267" r:id="rId7"/>
    <p:sldId id="297" r:id="rId8"/>
    <p:sldId id="284" r:id="rId9"/>
    <p:sldId id="295" r:id="rId10"/>
    <p:sldId id="290" r:id="rId11"/>
    <p:sldId id="291" r:id="rId12"/>
    <p:sldId id="273" r:id="rId13"/>
    <p:sldId id="274" r:id="rId14"/>
    <p:sldId id="275" r:id="rId15"/>
    <p:sldId id="272" r:id="rId16"/>
    <p:sldId id="286" r:id="rId17"/>
    <p:sldId id="287" r:id="rId18"/>
    <p:sldId id="276" r:id="rId19"/>
    <p:sldId id="277" r:id="rId20"/>
    <p:sldId id="292" r:id="rId21"/>
    <p:sldId id="278" r:id="rId22"/>
    <p:sldId id="279" r:id="rId23"/>
    <p:sldId id="280" r:id="rId24"/>
    <p:sldId id="281" r:id="rId25"/>
    <p:sldId id="282" r:id="rId26"/>
    <p:sldId id="293" r:id="rId27"/>
    <p:sldId id="283" r:id="rId28"/>
    <p:sldId id="29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1" d="100"/>
          <a:sy n="81" d="100"/>
        </p:scale>
        <p:origin x="3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84B511-BBAF-444E-9B74-4A0CBBD61030}" type="datetimeFigureOut">
              <a:rPr lang="en-GB" smtClean="0"/>
              <a:t>17/09/2024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B982B2-513A-4373-BB98-302CD0101D83}" type="slidenum">
              <a:rPr lang="en-GB" smtClean="0"/>
              <a:t>‹#›</a:t>
            </a:fld>
            <a:endParaRPr lang="en-GB"/>
          </a:p>
        </p:txBody>
      </p:sp>
    </p:spTree>
    <p:extLst>
      <p:ext uri="{BB962C8B-B14F-4D97-AF65-F5344CB8AC3E}">
        <p14:creationId xmlns:p14="http://schemas.microsoft.com/office/powerpoint/2010/main" val="346074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16388" name="Slide Number Placeholder 3"/>
          <p:cNvSpPr>
            <a:spLocks noGrp="1"/>
          </p:cNvSpPr>
          <p:nvPr>
            <p:ph type="sldNum" sz="quarter" idx="5"/>
          </p:nvPr>
        </p:nvSpPr>
        <p:spPr bwMode="auto">
          <a:noFill/>
          <a:ln>
            <a:miter lim="800000"/>
            <a:headEnd/>
            <a:tailEnd/>
          </a:ln>
        </p:spPr>
        <p:txBody>
          <a:bodyPr/>
          <a:lstStyle/>
          <a:p>
            <a:fld id="{0EC3A627-30C6-4FAE-8D66-70F88E347118}" type="slidenum">
              <a:rPr lang="en-US" altLang="en-US"/>
              <a:pPr/>
              <a:t>6</a:t>
            </a:fld>
            <a:endParaRPr lang="en-US" altLang="en-US"/>
          </a:p>
        </p:txBody>
      </p:sp>
    </p:spTree>
    <p:extLst>
      <p:ext uri="{BB962C8B-B14F-4D97-AF65-F5344CB8AC3E}">
        <p14:creationId xmlns:p14="http://schemas.microsoft.com/office/powerpoint/2010/main" val="409415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15C99F-1628-48CB-86DB-9821A86F967A}" type="slidenum">
              <a:rPr lang="en-GB" smtClean="0"/>
              <a:pPr/>
              <a:t>18</a:t>
            </a:fld>
            <a:endParaRPr lang="en-GB"/>
          </a:p>
        </p:txBody>
      </p:sp>
    </p:spTree>
    <p:extLst>
      <p:ext uri="{BB962C8B-B14F-4D97-AF65-F5344CB8AC3E}">
        <p14:creationId xmlns:p14="http://schemas.microsoft.com/office/powerpoint/2010/main" val="584177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15C99F-1628-48CB-86DB-9821A86F967A}" type="slidenum">
              <a:rPr lang="en-GB" smtClean="0"/>
              <a:pPr/>
              <a:t>19</a:t>
            </a:fld>
            <a:endParaRPr lang="en-GB"/>
          </a:p>
        </p:txBody>
      </p:sp>
    </p:spTree>
    <p:extLst>
      <p:ext uri="{BB962C8B-B14F-4D97-AF65-F5344CB8AC3E}">
        <p14:creationId xmlns:p14="http://schemas.microsoft.com/office/powerpoint/2010/main" val="2719862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15C99F-1628-48CB-86DB-9821A86F967A}" type="slidenum">
              <a:rPr lang="en-GB" smtClean="0"/>
              <a:pPr/>
              <a:t>24</a:t>
            </a:fld>
            <a:endParaRPr lang="en-GB"/>
          </a:p>
        </p:txBody>
      </p:sp>
    </p:spTree>
    <p:extLst>
      <p:ext uri="{BB962C8B-B14F-4D97-AF65-F5344CB8AC3E}">
        <p14:creationId xmlns:p14="http://schemas.microsoft.com/office/powerpoint/2010/main" val="633376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2839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7496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2160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8985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7911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802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9253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7584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181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6992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2833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1BDB6FA-01EF-4CF3-B097-EF5335FCE5D9}"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17/09/2024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710AAF1-C53D-4E2E-B579-4EFFC716F1FF}"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25102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ourlady-st-gerards.lancs.sch.uk/year-5-johnson-class-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7792" y="693347"/>
            <a:ext cx="7772400" cy="1470025"/>
          </a:xfrm>
        </p:spPr>
        <p:txBody>
          <a:bodyPr/>
          <a:lstStyle/>
          <a:p>
            <a:r>
              <a:rPr lang="en-GB" b="1" dirty="0">
                <a:solidFill>
                  <a:srgbClr val="0000FF"/>
                </a:solidFill>
              </a:rPr>
              <a:t>Welcome to Year </a:t>
            </a:r>
            <a:r>
              <a:rPr lang="en-GB" b="1" dirty="0" smtClean="0">
                <a:solidFill>
                  <a:srgbClr val="0000FF"/>
                </a:solidFill>
              </a:rPr>
              <a:t>5</a:t>
            </a:r>
            <a:endParaRPr lang="en-US" b="1" dirty="0">
              <a:solidFill>
                <a:srgbClr val="0000FF"/>
              </a:solidFill>
            </a:endParaRPr>
          </a:p>
        </p:txBody>
      </p:sp>
      <p:sp>
        <p:nvSpPr>
          <p:cNvPr id="4" name="Text Placeholder 2"/>
          <p:cNvSpPr txBox="1">
            <a:spLocks/>
          </p:cNvSpPr>
          <p:nvPr/>
        </p:nvSpPr>
        <p:spPr>
          <a:xfrm>
            <a:off x="3111177" y="2858656"/>
            <a:ext cx="5616624" cy="1637928"/>
          </a:xfrm>
          <a:prstGeom prst="rect">
            <a:avLst/>
          </a:prstGeom>
        </p:spPr>
        <p:txBody>
          <a:bodyPr/>
          <a:lstStyle/>
          <a:p>
            <a:pPr marL="65087" algn="ctr">
              <a:spcBef>
                <a:spcPct val="20000"/>
              </a:spcBef>
              <a:buClr>
                <a:schemeClr val="accent1"/>
              </a:buClr>
              <a:buSzPct val="80000"/>
              <a:defRPr/>
            </a:pPr>
            <a:r>
              <a:rPr lang="en-GB" sz="3000" b="1" dirty="0"/>
              <a:t>Class Teachers</a:t>
            </a:r>
          </a:p>
          <a:p>
            <a:pPr marL="65087" algn="ctr">
              <a:spcBef>
                <a:spcPct val="20000"/>
              </a:spcBef>
              <a:buClr>
                <a:schemeClr val="accent1"/>
              </a:buClr>
              <a:buSzPct val="80000"/>
              <a:defRPr/>
            </a:pPr>
            <a:r>
              <a:rPr lang="en-GB" sz="3000" dirty="0"/>
              <a:t>Mrs Pilkington &amp; Mrs Eccles  </a:t>
            </a:r>
            <a:r>
              <a:rPr lang="en-GB" sz="3000" b="1" dirty="0"/>
              <a:t>Teaching </a:t>
            </a:r>
            <a:r>
              <a:rPr lang="en-GB" sz="3000" b="1" dirty="0" smtClean="0"/>
              <a:t>Assistant</a:t>
            </a:r>
          </a:p>
          <a:p>
            <a:pPr marL="65087" algn="ctr">
              <a:spcBef>
                <a:spcPct val="20000"/>
              </a:spcBef>
              <a:buClr>
                <a:schemeClr val="accent1"/>
              </a:buClr>
              <a:buSzPct val="80000"/>
              <a:defRPr/>
            </a:pPr>
            <a:r>
              <a:rPr lang="en-GB" sz="3000" b="1" dirty="0" smtClean="0"/>
              <a:t>Mrs Brown </a:t>
            </a:r>
            <a:endParaRPr lang="en-GB" sz="3000" b="1" dirty="0"/>
          </a:p>
        </p:txBody>
      </p:sp>
    </p:spTree>
    <p:extLst>
      <p:ext uri="{BB962C8B-B14F-4D97-AF65-F5344CB8AC3E}">
        <p14:creationId xmlns:p14="http://schemas.microsoft.com/office/powerpoint/2010/main" val="1359205902"/>
      </p:ext>
    </p:extLst>
  </p:cSld>
  <p:clrMapOvr>
    <a:masterClrMapping/>
  </p:clrMapOvr>
  <p:transition>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4000" y="629817"/>
            <a:ext cx="8229600" cy="1143000"/>
          </a:xfrm>
        </p:spPr>
        <p:txBody>
          <a:bodyPr/>
          <a:lstStyle/>
          <a:p>
            <a:pPr algn="ctr"/>
            <a:r>
              <a:rPr lang="en-GB" b="1" u="sng" dirty="0"/>
              <a:t>Vision for the </a:t>
            </a:r>
            <a:r>
              <a:rPr lang="en-GB" b="1" u="sng" dirty="0" smtClean="0"/>
              <a:t>Year</a:t>
            </a:r>
            <a:endParaRPr lang="en-GB" b="1" u="sng" dirty="0"/>
          </a:p>
        </p:txBody>
      </p:sp>
      <p:sp>
        <p:nvSpPr>
          <p:cNvPr id="4" name="Content Placeholder 1"/>
          <p:cNvSpPr txBox="1">
            <a:spLocks/>
          </p:cNvSpPr>
          <p:nvPr/>
        </p:nvSpPr>
        <p:spPr>
          <a:xfrm>
            <a:off x="1724000" y="1821337"/>
            <a:ext cx="9771017" cy="3925515"/>
          </a:xfrm>
          <a:prstGeom prst="rect">
            <a:avLst/>
          </a:prstGeom>
        </p:spPr>
        <p:txBody>
          <a:bodyPr vert="horz">
            <a:noAutofit/>
          </a:bodyPr>
          <a:lstStyle/>
          <a:p>
            <a:pPr marL="274320" indent="-274320">
              <a:spcBef>
                <a:spcPct val="20000"/>
              </a:spcBef>
              <a:buClr>
                <a:schemeClr val="accent3"/>
              </a:buClr>
              <a:buSzPct val="95000"/>
              <a:defRPr/>
            </a:pPr>
            <a:r>
              <a:rPr lang="en-GB" altLang="en-US" sz="2800" dirty="0"/>
              <a:t>For EVERYONE to</a:t>
            </a:r>
            <a:r>
              <a:rPr lang="en-GB" altLang="en-US" sz="2800" dirty="0" smtClean="0"/>
              <a:t>:</a:t>
            </a:r>
          </a:p>
          <a:p>
            <a:pPr marL="274320" indent="-274320">
              <a:spcBef>
                <a:spcPct val="20000"/>
              </a:spcBef>
              <a:buClr>
                <a:schemeClr val="accent3"/>
              </a:buClr>
              <a:buSzPct val="95000"/>
              <a:buFont typeface="Wingdings 2"/>
              <a:buChar char=""/>
              <a:defRPr/>
            </a:pPr>
            <a:endParaRPr lang="en-GB" altLang="en-US" sz="2800" dirty="0"/>
          </a:p>
          <a:p>
            <a:pPr marL="274320" indent="-274320">
              <a:spcBef>
                <a:spcPct val="20000"/>
              </a:spcBef>
              <a:buClr>
                <a:schemeClr val="accent3"/>
              </a:buClr>
              <a:buSzPct val="95000"/>
              <a:buFont typeface="Wingdings 2"/>
              <a:buChar char=""/>
              <a:defRPr/>
            </a:pPr>
            <a:r>
              <a:rPr lang="en-GB" altLang="en-US" sz="2800" dirty="0" smtClean="0"/>
              <a:t>Be </a:t>
            </a:r>
            <a:r>
              <a:rPr lang="en-GB" altLang="en-US" sz="2800" dirty="0"/>
              <a:t>the best learners that they can be with increasing independence</a:t>
            </a:r>
          </a:p>
          <a:p>
            <a:pPr marL="274320" indent="-274320">
              <a:spcBef>
                <a:spcPct val="20000"/>
              </a:spcBef>
              <a:buClr>
                <a:schemeClr val="accent3"/>
              </a:buClr>
              <a:buSzPct val="95000"/>
              <a:buFont typeface="Wingdings 2"/>
              <a:buChar char=""/>
              <a:defRPr/>
            </a:pPr>
            <a:r>
              <a:rPr lang="en-GB" altLang="en-US" sz="2800" dirty="0"/>
              <a:t>Secure key skills within a  broad and rich curriculum</a:t>
            </a:r>
          </a:p>
          <a:p>
            <a:pPr marL="274320" indent="-274320">
              <a:spcBef>
                <a:spcPct val="20000"/>
              </a:spcBef>
              <a:buClr>
                <a:schemeClr val="accent3"/>
              </a:buClr>
              <a:buSzPct val="95000"/>
              <a:buFont typeface="Wingdings 2"/>
              <a:buChar char=""/>
              <a:defRPr/>
            </a:pPr>
            <a:r>
              <a:rPr lang="en-GB" altLang="en-US" sz="2800" dirty="0"/>
              <a:t>Grow spiritually, physically, morally and intellectually.</a:t>
            </a:r>
          </a:p>
        </p:txBody>
      </p:sp>
    </p:spTree>
    <p:extLst>
      <p:ext uri="{BB962C8B-B14F-4D97-AF65-F5344CB8AC3E}">
        <p14:creationId xmlns:p14="http://schemas.microsoft.com/office/powerpoint/2010/main" val="2243815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5457" y="500062"/>
            <a:ext cx="10515600" cy="1325563"/>
          </a:xfrm>
        </p:spPr>
        <p:txBody>
          <a:bodyPr/>
          <a:lstStyle/>
          <a:p>
            <a:r>
              <a:rPr lang="en-GB" dirty="0" smtClean="0"/>
              <a:t>Year 5J Class Page</a:t>
            </a:r>
            <a:endParaRPr lang="en-GB" dirty="0"/>
          </a:p>
        </p:txBody>
      </p:sp>
      <p:sp>
        <p:nvSpPr>
          <p:cNvPr id="3" name="Content Placeholder 2"/>
          <p:cNvSpPr>
            <a:spLocks noGrp="1"/>
          </p:cNvSpPr>
          <p:nvPr>
            <p:ph idx="1"/>
          </p:nvPr>
        </p:nvSpPr>
        <p:spPr>
          <a:xfrm>
            <a:off x="942703" y="2361202"/>
            <a:ext cx="10515600" cy="4351338"/>
          </a:xfrm>
        </p:spPr>
        <p:txBody>
          <a:bodyPr/>
          <a:lstStyle/>
          <a:p>
            <a:r>
              <a:rPr lang="en-GB" dirty="0">
                <a:hlinkClick r:id="rId2"/>
              </a:rPr>
              <a:t>https://www.ourlady-st-gerards.lancs.sch.uk/year-5-johnson-class-2</a:t>
            </a:r>
            <a:r>
              <a:rPr lang="en-GB" dirty="0" smtClean="0">
                <a:hlinkClick r:id="rId2"/>
              </a:rPr>
              <a:t>/</a:t>
            </a:r>
            <a:endParaRPr lang="en-GB" dirty="0" smtClean="0"/>
          </a:p>
          <a:p>
            <a:endParaRPr lang="en-GB" dirty="0"/>
          </a:p>
          <a:p>
            <a:r>
              <a:rPr lang="en-GB" dirty="0"/>
              <a:t>Information regarding the Curriculum will also be available on </a:t>
            </a:r>
            <a:r>
              <a:rPr lang="en-GB" dirty="0" smtClean="0"/>
              <a:t>there, </a:t>
            </a:r>
            <a:r>
              <a:rPr lang="en-GB" dirty="0"/>
              <a:t>such as curriculum maps </a:t>
            </a:r>
            <a:r>
              <a:rPr lang="en-GB" dirty="0" smtClean="0"/>
              <a:t>and homework links.</a:t>
            </a:r>
            <a:endParaRPr lang="en-GB" dirty="0"/>
          </a:p>
          <a:p>
            <a:endParaRPr lang="en-GB" dirty="0"/>
          </a:p>
        </p:txBody>
      </p:sp>
    </p:spTree>
    <p:extLst>
      <p:ext uri="{BB962C8B-B14F-4D97-AF65-F5344CB8AC3E}">
        <p14:creationId xmlns:p14="http://schemas.microsoft.com/office/powerpoint/2010/main" val="602847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752" y="404314"/>
            <a:ext cx="10515600" cy="1325563"/>
          </a:xfrm>
        </p:spPr>
        <p:txBody>
          <a:bodyPr/>
          <a:lstStyle/>
          <a:p>
            <a:pPr algn="ctr"/>
            <a:r>
              <a:rPr lang="en-GB" b="1" u="sng" dirty="0" smtClean="0"/>
              <a:t>Our Behaviour Charter</a:t>
            </a:r>
            <a:endParaRPr lang="en-GB" b="1" u="sng" dirty="0"/>
          </a:p>
        </p:txBody>
      </p:sp>
      <p:sp>
        <p:nvSpPr>
          <p:cNvPr id="4" name="Rectangle 3"/>
          <p:cNvSpPr/>
          <p:nvPr/>
        </p:nvSpPr>
        <p:spPr>
          <a:xfrm>
            <a:off x="6288888" y="1405489"/>
            <a:ext cx="5699110" cy="3416320"/>
          </a:xfrm>
          <a:prstGeom prst="rect">
            <a:avLst/>
          </a:prstGeom>
        </p:spPr>
        <p:txBody>
          <a:bodyPr wrap="square">
            <a:spAutoFit/>
          </a:bodyPr>
          <a:lstStyle/>
          <a:p>
            <a:r>
              <a:rPr lang="en-GB" sz="2400" dirty="0"/>
              <a:t>Relentless Routines (Every day, with pride!)</a:t>
            </a:r>
          </a:p>
          <a:p>
            <a:r>
              <a:rPr lang="en-GB" sz="2400" dirty="0" smtClean="0"/>
              <a:t>1. We </a:t>
            </a:r>
            <a:r>
              <a:rPr lang="en-GB" sz="2400" dirty="0"/>
              <a:t>wear full school uniform</a:t>
            </a:r>
          </a:p>
          <a:p>
            <a:r>
              <a:rPr lang="en-GB" sz="2400" dirty="0" smtClean="0"/>
              <a:t>2. We </a:t>
            </a:r>
            <a:r>
              <a:rPr lang="en-GB" sz="2400" dirty="0"/>
              <a:t>walk calmly and quietly when moving around school and respect all areas of school</a:t>
            </a:r>
          </a:p>
          <a:p>
            <a:r>
              <a:rPr lang="en-GB" sz="2400" dirty="0" smtClean="0"/>
              <a:t>3. We </a:t>
            </a:r>
            <a:r>
              <a:rPr lang="en-GB" sz="2400" dirty="0"/>
              <a:t>follow instructions first time</a:t>
            </a:r>
          </a:p>
          <a:p>
            <a:r>
              <a:rPr lang="en-GB" sz="2400" dirty="0" smtClean="0"/>
              <a:t>4. We </a:t>
            </a:r>
            <a:r>
              <a:rPr lang="en-GB" sz="2400" dirty="0"/>
              <a:t>allow teachers to teach and learners to learn</a:t>
            </a:r>
          </a:p>
          <a:p>
            <a:r>
              <a:rPr lang="en-GB" sz="2400" dirty="0" smtClean="0"/>
              <a:t>5. We </a:t>
            </a:r>
            <a:r>
              <a:rPr lang="en-GB" sz="2400" dirty="0"/>
              <a:t>are kind and respectful to everyone</a:t>
            </a:r>
          </a:p>
        </p:txBody>
      </p:sp>
      <p:pic>
        <p:nvPicPr>
          <p:cNvPr id="6" name="Picture 5"/>
          <p:cNvPicPr>
            <a:picLocks noChangeAspect="1"/>
          </p:cNvPicPr>
          <p:nvPr/>
        </p:nvPicPr>
        <p:blipFill>
          <a:blip r:embed="rId2"/>
          <a:stretch>
            <a:fillRect/>
          </a:stretch>
        </p:blipFill>
        <p:spPr>
          <a:xfrm>
            <a:off x="486228" y="1447207"/>
            <a:ext cx="5614128" cy="3332883"/>
          </a:xfrm>
          <a:prstGeom prst="rect">
            <a:avLst/>
          </a:prstGeom>
        </p:spPr>
      </p:pic>
      <p:pic>
        <p:nvPicPr>
          <p:cNvPr id="7" name="Picture 6"/>
          <p:cNvPicPr>
            <a:picLocks noChangeAspect="1"/>
          </p:cNvPicPr>
          <p:nvPr/>
        </p:nvPicPr>
        <p:blipFill>
          <a:blip r:embed="rId3"/>
          <a:stretch>
            <a:fillRect/>
          </a:stretch>
        </p:blipFill>
        <p:spPr>
          <a:xfrm>
            <a:off x="7406640" y="4780090"/>
            <a:ext cx="3007677" cy="2009384"/>
          </a:xfrm>
          <a:prstGeom prst="rect">
            <a:avLst/>
          </a:prstGeom>
        </p:spPr>
      </p:pic>
    </p:spTree>
    <p:extLst>
      <p:ext uri="{BB962C8B-B14F-4D97-AF65-F5344CB8AC3E}">
        <p14:creationId xmlns:p14="http://schemas.microsoft.com/office/powerpoint/2010/main" val="28239890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80345" y="1097936"/>
            <a:ext cx="11105334" cy="4688909"/>
          </a:xfrm>
          <a:prstGeom prst="rect">
            <a:avLst/>
          </a:prstGeom>
        </p:spPr>
      </p:pic>
    </p:spTree>
    <p:extLst>
      <p:ext uri="{BB962C8B-B14F-4D97-AF65-F5344CB8AC3E}">
        <p14:creationId xmlns:p14="http://schemas.microsoft.com/office/powerpoint/2010/main" val="244697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03512" y="476672"/>
            <a:ext cx="8305800" cy="1143000"/>
          </a:xfrm>
        </p:spPr>
        <p:txBody>
          <a:bodyPr>
            <a:normAutofit/>
          </a:bodyPr>
          <a:lstStyle/>
          <a:p>
            <a:pPr marL="484632" algn="ctr">
              <a:defRPr/>
            </a:pPr>
            <a:r>
              <a:rPr lang="en-GB" b="1" dirty="0">
                <a:solidFill>
                  <a:schemeClr val="tx1"/>
                </a:solidFill>
              </a:rPr>
              <a:t>Year </a:t>
            </a:r>
            <a:r>
              <a:rPr lang="en-GB" b="1" dirty="0" smtClean="0">
                <a:solidFill>
                  <a:schemeClr val="tx1"/>
                </a:solidFill>
              </a:rPr>
              <a:t>5 </a:t>
            </a:r>
            <a:r>
              <a:rPr lang="en-GB" b="1" dirty="0">
                <a:solidFill>
                  <a:schemeClr val="tx1"/>
                </a:solidFill>
              </a:rPr>
              <a:t>curriculum in brief</a:t>
            </a:r>
          </a:p>
        </p:txBody>
      </p:sp>
      <p:sp>
        <p:nvSpPr>
          <p:cNvPr id="2" name="Content Placeholder 1"/>
          <p:cNvSpPr>
            <a:spLocks noGrp="1"/>
          </p:cNvSpPr>
          <p:nvPr>
            <p:ph idx="4294967295"/>
          </p:nvPr>
        </p:nvSpPr>
        <p:spPr>
          <a:xfrm>
            <a:off x="1110343" y="1358537"/>
            <a:ext cx="10123714" cy="4590743"/>
          </a:xfrm>
        </p:spPr>
        <p:txBody>
          <a:bodyPr vert="horz" lIns="0" tIns="45720" rIns="0" bIns="45720" rtlCol="0" anchor="t">
            <a:normAutofit/>
          </a:bodyPr>
          <a:lstStyle/>
          <a:p>
            <a:pPr marL="566928" indent="-457200">
              <a:buClr>
                <a:schemeClr val="accent3"/>
              </a:buClr>
              <a:defRPr/>
            </a:pPr>
            <a:endParaRPr lang="en-GB" dirty="0"/>
          </a:p>
          <a:p>
            <a:pPr marL="566928" indent="-457200">
              <a:buClr>
                <a:schemeClr val="accent3"/>
              </a:buClr>
              <a:defRPr/>
            </a:pPr>
            <a:r>
              <a:rPr lang="en-GB" b="1" dirty="0"/>
              <a:t>English / Maths </a:t>
            </a:r>
            <a:r>
              <a:rPr lang="en-GB" dirty="0"/>
              <a:t>– </a:t>
            </a:r>
            <a:r>
              <a:rPr lang="en-GB" dirty="0" smtClean="0"/>
              <a:t>Daily, </a:t>
            </a:r>
            <a:r>
              <a:rPr lang="en-GB" dirty="0"/>
              <a:t>Monday to Friday</a:t>
            </a:r>
          </a:p>
          <a:p>
            <a:pPr marL="566928" indent="-457200">
              <a:buClr>
                <a:schemeClr val="accent3"/>
              </a:buClr>
              <a:defRPr/>
            </a:pPr>
            <a:r>
              <a:rPr lang="en-GB" b="1" dirty="0"/>
              <a:t>Science </a:t>
            </a:r>
            <a:r>
              <a:rPr lang="en-GB" b="1" dirty="0" smtClean="0"/>
              <a:t>x 1 a week / </a:t>
            </a:r>
            <a:r>
              <a:rPr lang="en-GB" b="1" dirty="0"/>
              <a:t>Computing </a:t>
            </a:r>
            <a:r>
              <a:rPr lang="en-GB" b="1" dirty="0" smtClean="0"/>
              <a:t>x 1 a week / P.E x 2 lessons a week </a:t>
            </a:r>
            <a:r>
              <a:rPr lang="en-GB" b="1" dirty="0"/>
              <a:t>/ Geography </a:t>
            </a:r>
            <a:r>
              <a:rPr lang="en-GB" b="1" dirty="0" smtClean="0"/>
              <a:t>half termly / </a:t>
            </a:r>
            <a:r>
              <a:rPr lang="en-GB" b="1" dirty="0"/>
              <a:t>Art </a:t>
            </a:r>
            <a:r>
              <a:rPr lang="en-GB" b="1" dirty="0" smtClean="0"/>
              <a:t>half termly / History half termly / Design Technology half termly / French x1 a week </a:t>
            </a:r>
            <a:endParaRPr lang="en-GB" dirty="0"/>
          </a:p>
          <a:p>
            <a:pPr marL="566928" indent="-457200">
              <a:buClr>
                <a:schemeClr val="accent3"/>
              </a:buClr>
              <a:defRPr/>
            </a:pPr>
            <a:r>
              <a:rPr lang="en-GB" b="1" dirty="0" smtClean="0"/>
              <a:t>Religious </a:t>
            </a:r>
            <a:r>
              <a:rPr lang="en-GB" b="1" dirty="0"/>
              <a:t>Education</a:t>
            </a:r>
            <a:r>
              <a:rPr lang="en-GB" dirty="0"/>
              <a:t> – timetabled for two and half hours every </a:t>
            </a:r>
            <a:r>
              <a:rPr lang="en-GB" dirty="0" smtClean="0"/>
              <a:t>week.</a:t>
            </a:r>
            <a:endParaRPr lang="en-GB" dirty="0"/>
          </a:p>
          <a:p>
            <a:pPr marL="566420" indent="-457200">
              <a:buClr>
                <a:schemeClr val="accent3"/>
              </a:buClr>
              <a:defRPr/>
            </a:pPr>
            <a:r>
              <a:rPr lang="en-GB" b="1" dirty="0"/>
              <a:t>Physical Education </a:t>
            </a:r>
            <a:r>
              <a:rPr lang="en-GB" dirty="0" smtClean="0"/>
              <a:t>– children must have their </a:t>
            </a:r>
            <a:r>
              <a:rPr lang="en-GB" b="1" dirty="0" smtClean="0"/>
              <a:t>correct</a:t>
            </a:r>
            <a:r>
              <a:rPr lang="en-GB" dirty="0" smtClean="0"/>
              <a:t> P.E kit in school every day. PE is on a Tuesday and Thursday this half term and may change throughout the year.</a:t>
            </a:r>
            <a:endParaRPr lang="en-GB" dirty="0">
              <a:cs typeface="Calibri"/>
            </a:endParaRPr>
          </a:p>
        </p:txBody>
      </p:sp>
    </p:spTree>
    <p:extLst>
      <p:ext uri="{BB962C8B-B14F-4D97-AF65-F5344CB8AC3E}">
        <p14:creationId xmlns:p14="http://schemas.microsoft.com/office/powerpoint/2010/main" val="25676805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3876" y="299403"/>
            <a:ext cx="9144000" cy="856066"/>
          </a:xfrm>
        </p:spPr>
        <p:txBody>
          <a:bodyPr>
            <a:normAutofit fontScale="90000"/>
          </a:bodyPr>
          <a:lstStyle/>
          <a:p>
            <a:r>
              <a:rPr lang="en-GB" dirty="0" smtClean="0"/>
              <a:t>Earrings</a:t>
            </a:r>
            <a:endParaRPr lang="en-GB" dirty="0"/>
          </a:p>
        </p:txBody>
      </p:sp>
      <p:sp>
        <p:nvSpPr>
          <p:cNvPr id="3" name="Subtitle 2"/>
          <p:cNvSpPr>
            <a:spLocks noGrp="1"/>
          </p:cNvSpPr>
          <p:nvPr>
            <p:ph type="subTitle" idx="1"/>
          </p:nvPr>
        </p:nvSpPr>
        <p:spPr>
          <a:xfrm>
            <a:off x="318654" y="1377538"/>
            <a:ext cx="11654444" cy="5120640"/>
          </a:xfrm>
        </p:spPr>
        <p:txBody>
          <a:bodyPr>
            <a:normAutofit/>
          </a:bodyPr>
          <a:lstStyle/>
          <a:p>
            <a:r>
              <a:rPr lang="en-GB" dirty="0" smtClean="0"/>
              <a:t>Safe Practice in PE states that, ‘The Association for Physical Education strongly recommends the practice of removing all personal effects at the commencement of every lesson to establish a safe working environment. This applies to all ear and body piercings.’</a:t>
            </a:r>
          </a:p>
          <a:p>
            <a:r>
              <a:rPr lang="en-GB" dirty="0" smtClean="0"/>
              <a:t>The teacher has duty of care for the safety of children.</a:t>
            </a:r>
          </a:p>
          <a:p>
            <a:r>
              <a:rPr lang="en-GB" dirty="0" smtClean="0"/>
              <a:t>Staff can not remove or tape (cover) earrings.</a:t>
            </a:r>
          </a:p>
          <a:p>
            <a:r>
              <a:rPr lang="en-GB" dirty="0" smtClean="0"/>
              <a:t>Many children can not remove earrings themselves.</a:t>
            </a:r>
          </a:p>
          <a:p>
            <a:r>
              <a:rPr lang="en-GB" dirty="0" smtClean="0"/>
              <a:t>Children can only participate in </a:t>
            </a:r>
            <a:r>
              <a:rPr lang="en-GB" b="1" dirty="0" smtClean="0"/>
              <a:t>parts</a:t>
            </a:r>
            <a:r>
              <a:rPr lang="en-GB" dirty="0" smtClean="0"/>
              <a:t> of the lesson if earrings are worn.</a:t>
            </a:r>
          </a:p>
          <a:p>
            <a:r>
              <a:rPr lang="en-GB" dirty="0" smtClean="0"/>
              <a:t>School can not be held responsible for losses of removed earrings.</a:t>
            </a:r>
          </a:p>
          <a:p>
            <a:r>
              <a:rPr lang="en-GB" dirty="0" smtClean="0"/>
              <a:t>The earrings worn in the past were becoming more and more unsuitable and unsafe as people deviated away from the single plain stud.</a:t>
            </a:r>
            <a:endParaRPr lang="en-GB" dirty="0"/>
          </a:p>
          <a:p>
            <a:r>
              <a:rPr lang="en-GB" b="1" dirty="0" smtClean="0"/>
              <a:t>For these reasons, earrings are not allowed in school.  </a:t>
            </a:r>
            <a:endParaRPr lang="en-GB" b="1" dirty="0"/>
          </a:p>
          <a:p>
            <a:endParaRPr lang="en-GB" dirty="0" smtClean="0"/>
          </a:p>
          <a:p>
            <a:endParaRPr lang="en-GB" dirty="0"/>
          </a:p>
        </p:txBody>
      </p:sp>
    </p:spTree>
    <p:extLst>
      <p:ext uri="{BB962C8B-B14F-4D97-AF65-F5344CB8AC3E}">
        <p14:creationId xmlns:p14="http://schemas.microsoft.com/office/powerpoint/2010/main" val="4025508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2847" y="250916"/>
            <a:ext cx="10074456" cy="6347120"/>
          </a:xfrm>
          <a:prstGeom prst="rect">
            <a:avLst/>
          </a:prstGeom>
        </p:spPr>
      </p:pic>
    </p:spTree>
    <p:extLst>
      <p:ext uri="{BB962C8B-B14F-4D97-AF65-F5344CB8AC3E}">
        <p14:creationId xmlns:p14="http://schemas.microsoft.com/office/powerpoint/2010/main" val="1452083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49013" y="170224"/>
            <a:ext cx="9793604" cy="6445457"/>
          </a:xfrm>
          <a:prstGeom prst="rect">
            <a:avLst/>
          </a:prstGeom>
        </p:spPr>
      </p:pic>
    </p:spTree>
    <p:extLst>
      <p:ext uri="{BB962C8B-B14F-4D97-AF65-F5344CB8AC3E}">
        <p14:creationId xmlns:p14="http://schemas.microsoft.com/office/powerpoint/2010/main" val="4006905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85144" y="325892"/>
            <a:ext cx="10597107" cy="5993950"/>
          </a:xfrm>
          <a:prstGeom prst="rect">
            <a:avLst/>
          </a:prstGeom>
        </p:spPr>
      </p:pic>
    </p:spTree>
    <p:extLst>
      <p:ext uri="{BB962C8B-B14F-4D97-AF65-F5344CB8AC3E}">
        <p14:creationId xmlns:p14="http://schemas.microsoft.com/office/powerpoint/2010/main" val="1324875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1766" y="1058091"/>
            <a:ext cx="4635137" cy="1024483"/>
          </a:xfrm>
        </p:spPr>
        <p:txBody>
          <a:bodyPr/>
          <a:lstStyle/>
          <a:p>
            <a:r>
              <a:rPr lang="en-GB" dirty="0" smtClean="0"/>
              <a:t>English Curriculum</a:t>
            </a:r>
            <a:endParaRPr lang="en-GB" dirty="0"/>
          </a:p>
        </p:txBody>
      </p:sp>
      <p:sp>
        <p:nvSpPr>
          <p:cNvPr id="3" name="Rectangle 2"/>
          <p:cNvSpPr/>
          <p:nvPr/>
        </p:nvSpPr>
        <p:spPr>
          <a:xfrm>
            <a:off x="1593669" y="2295773"/>
            <a:ext cx="9248502" cy="2308324"/>
          </a:xfrm>
          <a:prstGeom prst="rect">
            <a:avLst/>
          </a:prstGeom>
        </p:spPr>
        <p:txBody>
          <a:bodyPr wrap="square">
            <a:spAutoFit/>
          </a:bodyPr>
          <a:lstStyle/>
          <a:p>
            <a:r>
              <a:rPr lang="en-GB" sz="2400" dirty="0"/>
              <a:t>We are really proud of our English curriculum.  We use a range of texts, both fiction, non-fiction and poetry within our units.  Our chosen texts are age-appropriate, exciting and diverse.  </a:t>
            </a:r>
            <a:endParaRPr lang="en-GB" sz="2400" dirty="0" smtClean="0"/>
          </a:p>
          <a:p>
            <a:endParaRPr lang="en-GB" sz="2400" dirty="0"/>
          </a:p>
          <a:p>
            <a:r>
              <a:rPr lang="en-GB" sz="2400" dirty="0" smtClean="0"/>
              <a:t>More </a:t>
            </a:r>
            <a:r>
              <a:rPr lang="en-GB" sz="2400" dirty="0"/>
              <a:t>information about the key skills that we cover within our lessons can be found on our curriculum map each half term. </a:t>
            </a:r>
          </a:p>
        </p:txBody>
      </p:sp>
      <p:pic>
        <p:nvPicPr>
          <p:cNvPr id="4" name="Picture 3"/>
          <p:cNvPicPr>
            <a:picLocks noChangeAspect="1"/>
          </p:cNvPicPr>
          <p:nvPr/>
        </p:nvPicPr>
        <p:blipFill>
          <a:blip r:embed="rId2"/>
          <a:stretch>
            <a:fillRect/>
          </a:stretch>
        </p:blipFill>
        <p:spPr>
          <a:xfrm>
            <a:off x="127558" y="129801"/>
            <a:ext cx="1217916" cy="1856580"/>
          </a:xfrm>
          <a:prstGeom prst="rect">
            <a:avLst/>
          </a:prstGeom>
        </p:spPr>
      </p:pic>
      <p:pic>
        <p:nvPicPr>
          <p:cNvPr id="5" name="Picture 4"/>
          <p:cNvPicPr>
            <a:picLocks noChangeAspect="1"/>
          </p:cNvPicPr>
          <p:nvPr/>
        </p:nvPicPr>
        <p:blipFill>
          <a:blip r:embed="rId3"/>
          <a:stretch>
            <a:fillRect/>
          </a:stretch>
        </p:blipFill>
        <p:spPr>
          <a:xfrm>
            <a:off x="10653708" y="129801"/>
            <a:ext cx="1335817" cy="2051696"/>
          </a:xfrm>
          <a:prstGeom prst="rect">
            <a:avLst/>
          </a:prstGeom>
        </p:spPr>
      </p:pic>
      <p:pic>
        <p:nvPicPr>
          <p:cNvPr id="6" name="Picture 5"/>
          <p:cNvPicPr>
            <a:picLocks noChangeAspect="1"/>
          </p:cNvPicPr>
          <p:nvPr/>
        </p:nvPicPr>
        <p:blipFill>
          <a:blip r:embed="rId4"/>
          <a:stretch>
            <a:fillRect/>
          </a:stretch>
        </p:blipFill>
        <p:spPr>
          <a:xfrm>
            <a:off x="127558" y="4493623"/>
            <a:ext cx="1440879" cy="2241367"/>
          </a:xfrm>
          <a:prstGeom prst="rect">
            <a:avLst/>
          </a:prstGeom>
        </p:spPr>
      </p:pic>
      <p:pic>
        <p:nvPicPr>
          <p:cNvPr id="7" name="Picture 6"/>
          <p:cNvPicPr>
            <a:picLocks noChangeAspect="1"/>
          </p:cNvPicPr>
          <p:nvPr/>
        </p:nvPicPr>
        <p:blipFill>
          <a:blip r:embed="rId5"/>
          <a:stretch>
            <a:fillRect/>
          </a:stretch>
        </p:blipFill>
        <p:spPr>
          <a:xfrm>
            <a:off x="3377173" y="4519384"/>
            <a:ext cx="1489830" cy="2253903"/>
          </a:xfrm>
          <a:prstGeom prst="rect">
            <a:avLst/>
          </a:prstGeom>
        </p:spPr>
      </p:pic>
      <p:pic>
        <p:nvPicPr>
          <p:cNvPr id="8" name="Picture 7"/>
          <p:cNvPicPr>
            <a:picLocks noChangeAspect="1"/>
          </p:cNvPicPr>
          <p:nvPr/>
        </p:nvPicPr>
        <p:blipFill>
          <a:blip r:embed="rId6"/>
          <a:stretch>
            <a:fillRect/>
          </a:stretch>
        </p:blipFill>
        <p:spPr>
          <a:xfrm>
            <a:off x="10509068" y="4519384"/>
            <a:ext cx="1480457" cy="2189843"/>
          </a:xfrm>
          <a:prstGeom prst="rect">
            <a:avLst/>
          </a:prstGeom>
        </p:spPr>
      </p:pic>
      <p:pic>
        <p:nvPicPr>
          <p:cNvPr id="9" name="Picture 8"/>
          <p:cNvPicPr>
            <a:picLocks noChangeAspect="1"/>
          </p:cNvPicPr>
          <p:nvPr/>
        </p:nvPicPr>
        <p:blipFill>
          <a:blip r:embed="rId7"/>
          <a:stretch>
            <a:fillRect/>
          </a:stretch>
        </p:blipFill>
        <p:spPr>
          <a:xfrm>
            <a:off x="7116076" y="4604097"/>
            <a:ext cx="1443497" cy="2169190"/>
          </a:xfrm>
          <a:prstGeom prst="rect">
            <a:avLst/>
          </a:prstGeom>
        </p:spPr>
      </p:pic>
    </p:spTree>
    <p:extLst>
      <p:ext uri="{BB962C8B-B14F-4D97-AF65-F5344CB8AC3E}">
        <p14:creationId xmlns:p14="http://schemas.microsoft.com/office/powerpoint/2010/main" val="71930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015" y="266526"/>
            <a:ext cx="7543800" cy="1450757"/>
          </a:xfrm>
        </p:spPr>
        <p:txBody>
          <a:bodyPr/>
          <a:lstStyle/>
          <a:p>
            <a:pPr algn="ctr"/>
            <a:r>
              <a:rPr lang="en-GB" b="1" u="sng" dirty="0" smtClean="0"/>
              <a:t>Reading</a:t>
            </a:r>
            <a:endParaRPr lang="en-GB" b="1" u="sng" dirty="0"/>
          </a:p>
        </p:txBody>
      </p:sp>
      <p:sp>
        <p:nvSpPr>
          <p:cNvPr id="3" name="Content Placeholder 2"/>
          <p:cNvSpPr>
            <a:spLocks noGrp="1"/>
          </p:cNvSpPr>
          <p:nvPr>
            <p:ph idx="1"/>
          </p:nvPr>
        </p:nvSpPr>
        <p:spPr>
          <a:xfrm>
            <a:off x="600892" y="1436914"/>
            <a:ext cx="10881360" cy="5228436"/>
          </a:xfrm>
        </p:spPr>
        <p:txBody>
          <a:bodyPr vert="horz" lIns="0" tIns="45720" rIns="0" bIns="45720" rtlCol="0" anchor="t">
            <a:normAutofit/>
          </a:bodyPr>
          <a:lstStyle/>
          <a:p>
            <a:pPr marL="365760" indent="-255905">
              <a:buFont typeface="Wingdings 3"/>
              <a:buChar char=""/>
              <a:defRPr/>
            </a:pPr>
            <a:r>
              <a:rPr lang="en-GB" dirty="0"/>
              <a:t>There are many reading opportunities every day in Year </a:t>
            </a:r>
            <a:r>
              <a:rPr lang="en-GB" dirty="0" smtClean="0"/>
              <a:t>5 </a:t>
            </a:r>
            <a:r>
              <a:rPr lang="en-GB" dirty="0"/>
              <a:t>which include:</a:t>
            </a:r>
            <a:endParaRPr lang="en-US" sz="2000" dirty="0"/>
          </a:p>
          <a:p>
            <a:pPr lvl="1" indent="-256032">
              <a:buClr>
                <a:schemeClr val="accent3"/>
              </a:buClr>
              <a:buFont typeface="Wingdings 3"/>
              <a:buChar char=""/>
              <a:defRPr/>
            </a:pPr>
            <a:r>
              <a:rPr lang="en-GB" dirty="0"/>
              <a:t>Home reading</a:t>
            </a:r>
          </a:p>
          <a:p>
            <a:pPr lvl="1" indent="-256032">
              <a:buClr>
                <a:schemeClr val="accent3"/>
              </a:buClr>
              <a:buFont typeface="Wingdings 3"/>
              <a:buChar char=""/>
              <a:defRPr/>
            </a:pPr>
            <a:r>
              <a:rPr lang="en-GB" dirty="0" smtClean="0"/>
              <a:t>Guided </a:t>
            </a:r>
            <a:r>
              <a:rPr lang="en-GB" dirty="0"/>
              <a:t>reading </a:t>
            </a:r>
            <a:r>
              <a:rPr lang="en-GB" dirty="0" smtClean="0"/>
              <a:t>(Whole class/small groups)</a:t>
            </a:r>
          </a:p>
          <a:p>
            <a:pPr lvl="1" indent="-256032">
              <a:buClr>
                <a:schemeClr val="accent3"/>
              </a:buClr>
              <a:buFont typeface="Wingdings 3"/>
              <a:buChar char=""/>
              <a:defRPr/>
            </a:pPr>
            <a:r>
              <a:rPr lang="en-GB" dirty="0" smtClean="0"/>
              <a:t>1:1 Reading</a:t>
            </a:r>
          </a:p>
          <a:p>
            <a:pPr lvl="1" indent="-256032">
              <a:buClr>
                <a:schemeClr val="accent3"/>
              </a:buClr>
              <a:buFont typeface="Wingdings 3"/>
              <a:buChar char=""/>
              <a:defRPr/>
            </a:pPr>
            <a:r>
              <a:rPr lang="en-GB" dirty="0" smtClean="0"/>
              <a:t>Peer Reading</a:t>
            </a:r>
          </a:p>
          <a:p>
            <a:pPr lvl="1" indent="-256032">
              <a:buClr>
                <a:schemeClr val="accent3"/>
              </a:buClr>
              <a:buFont typeface="Wingdings 3"/>
              <a:buChar char=""/>
              <a:defRPr/>
            </a:pPr>
            <a:r>
              <a:rPr lang="en-GB" dirty="0" smtClean="0"/>
              <a:t>Independent Reading</a:t>
            </a:r>
            <a:endParaRPr lang="en-GB" dirty="0"/>
          </a:p>
          <a:p>
            <a:pPr lvl="1" indent="-256032">
              <a:buClr>
                <a:schemeClr val="accent3"/>
              </a:buClr>
              <a:buFont typeface="Wingdings 3"/>
              <a:buChar char=""/>
              <a:defRPr/>
            </a:pPr>
            <a:r>
              <a:rPr lang="en-GB" dirty="0" smtClean="0"/>
              <a:t>Class novel </a:t>
            </a:r>
            <a:endParaRPr lang="en-GB" dirty="0"/>
          </a:p>
          <a:p>
            <a:pPr lvl="1" indent="-256032">
              <a:buClr>
                <a:schemeClr val="accent3"/>
              </a:buClr>
              <a:buFont typeface="Wingdings 3"/>
              <a:buChar char=""/>
              <a:defRPr/>
            </a:pPr>
            <a:endParaRPr lang="en-GB" dirty="0"/>
          </a:p>
          <a:p>
            <a:pPr marL="429768" lvl="1" indent="0">
              <a:buClr>
                <a:schemeClr val="accent3"/>
              </a:buClr>
              <a:buNone/>
              <a:defRPr/>
            </a:pPr>
            <a:r>
              <a:rPr lang="en-GB" dirty="0" smtClean="0"/>
              <a:t>In </a:t>
            </a:r>
            <a:r>
              <a:rPr lang="en-GB" dirty="0"/>
              <a:t>Year </a:t>
            </a:r>
            <a:r>
              <a:rPr lang="en-GB" dirty="0" smtClean="0"/>
              <a:t>5 we </a:t>
            </a:r>
            <a:r>
              <a:rPr lang="en-GB" dirty="0"/>
              <a:t>are developing stamina as a reader and accessing a wide range of authors and </a:t>
            </a:r>
            <a:r>
              <a:rPr lang="en-GB" dirty="0" smtClean="0"/>
              <a:t>texts.</a:t>
            </a:r>
          </a:p>
          <a:p>
            <a:pPr marL="429768" lvl="1" indent="0">
              <a:buClr>
                <a:schemeClr val="accent3"/>
              </a:buClr>
              <a:buNone/>
              <a:defRPr/>
            </a:pPr>
            <a:r>
              <a:rPr lang="en-GB" dirty="0" smtClean="0"/>
              <a:t>Regular </a:t>
            </a:r>
            <a:r>
              <a:rPr lang="en-GB" dirty="0"/>
              <a:t>reading helps to develop vocabulary, improve spellings and the ability to read at pace and with understanding. </a:t>
            </a:r>
          </a:p>
          <a:p>
            <a:pPr lvl="1" indent="-256032">
              <a:buClr>
                <a:schemeClr val="accent3"/>
              </a:buClr>
              <a:buFont typeface="Wingdings 3"/>
              <a:buChar char=""/>
              <a:defRPr/>
            </a:pPr>
            <a:endParaRPr lang="en-GB" dirty="0"/>
          </a:p>
        </p:txBody>
      </p:sp>
      <p:pic>
        <p:nvPicPr>
          <p:cNvPr id="1026" name="Picture 2" descr="The Complete Guide to Effective Reading | by Maarten van Doorn | Med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283" y="2532452"/>
            <a:ext cx="2964396" cy="2054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0466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Home Reading books</a:t>
            </a:r>
          </a:p>
        </p:txBody>
      </p:sp>
      <p:sp>
        <p:nvSpPr>
          <p:cNvPr id="4" name="Content Placeholder 1"/>
          <p:cNvSpPr txBox="1">
            <a:spLocks/>
          </p:cNvSpPr>
          <p:nvPr/>
        </p:nvSpPr>
        <p:spPr>
          <a:xfrm>
            <a:off x="1502229" y="1690688"/>
            <a:ext cx="9157062" cy="4927334"/>
          </a:xfrm>
          <a:prstGeom prst="rect">
            <a:avLst/>
          </a:prstGeom>
        </p:spPr>
        <p:txBody>
          <a:bodyPr vert="horz">
            <a:normAutofit/>
          </a:bodyPr>
          <a:lstStyle/>
          <a:p>
            <a:pPr marL="457200" indent="-457200">
              <a:spcBef>
                <a:spcPct val="20000"/>
              </a:spcBef>
              <a:buClr>
                <a:schemeClr val="accent3"/>
              </a:buClr>
              <a:buSzPct val="95000"/>
              <a:buFont typeface="Wingdings" panose="05000000000000000000" pitchFamily="2" charset="2"/>
              <a:buChar char="Ø"/>
              <a:defRPr/>
            </a:pPr>
            <a:r>
              <a:rPr lang="en-GB" altLang="en-US" sz="2400" dirty="0"/>
              <a:t>Please make sure your child reads daily. </a:t>
            </a:r>
            <a:endParaRPr lang="en-GB" altLang="en-US" sz="2400" dirty="0" smtClean="0"/>
          </a:p>
          <a:p>
            <a:pPr marL="457200" indent="-457200">
              <a:spcBef>
                <a:spcPct val="20000"/>
              </a:spcBef>
              <a:buClr>
                <a:schemeClr val="accent3"/>
              </a:buClr>
              <a:buSzPct val="95000"/>
              <a:buFont typeface="Wingdings" panose="05000000000000000000" pitchFamily="2" charset="2"/>
              <a:buChar char="Ø"/>
              <a:defRPr/>
            </a:pPr>
            <a:endParaRPr lang="en-GB" altLang="en-US" sz="2400" dirty="0"/>
          </a:p>
          <a:p>
            <a:pPr marL="457200" indent="-457200">
              <a:spcBef>
                <a:spcPct val="20000"/>
              </a:spcBef>
              <a:buClr>
                <a:schemeClr val="accent3"/>
              </a:buClr>
              <a:buSzPct val="95000"/>
              <a:buFont typeface="Wingdings" panose="05000000000000000000" pitchFamily="2" charset="2"/>
              <a:buChar char="Ø"/>
              <a:defRPr/>
            </a:pPr>
            <a:r>
              <a:rPr lang="en-GB" altLang="en-US" sz="2400" dirty="0" smtClean="0"/>
              <a:t>This </a:t>
            </a:r>
            <a:r>
              <a:rPr lang="en-GB" altLang="en-US" sz="2400" dirty="0"/>
              <a:t>doesn’t always have to be their home reading book, it can be newspapers, magazines etc. We expect a minimum of 3 times a week on their school book</a:t>
            </a:r>
            <a:r>
              <a:rPr lang="en-GB" altLang="en-US" sz="2400" dirty="0" smtClean="0"/>
              <a:t>. These are important as they are pitched at the level your child is working at and exposes them to our key vocabulary. </a:t>
            </a:r>
          </a:p>
          <a:p>
            <a:pPr marL="457200" indent="-457200">
              <a:spcBef>
                <a:spcPct val="20000"/>
              </a:spcBef>
              <a:buClr>
                <a:schemeClr val="accent3"/>
              </a:buClr>
              <a:buSzPct val="95000"/>
              <a:buFont typeface="Wingdings" panose="05000000000000000000" pitchFamily="2" charset="2"/>
              <a:buChar char="Ø"/>
              <a:defRPr/>
            </a:pPr>
            <a:endParaRPr lang="en-GB" altLang="en-US" sz="2400" dirty="0"/>
          </a:p>
          <a:p>
            <a:pPr marL="457200" indent="-457200">
              <a:spcBef>
                <a:spcPct val="20000"/>
              </a:spcBef>
              <a:buClr>
                <a:schemeClr val="accent3"/>
              </a:buClr>
              <a:buSzPct val="95000"/>
              <a:buFont typeface="Wingdings" panose="05000000000000000000" pitchFamily="2" charset="2"/>
              <a:buChar char="Ø"/>
              <a:defRPr/>
            </a:pPr>
            <a:r>
              <a:rPr lang="en-GB" altLang="en-US" sz="2400" dirty="0" smtClean="0"/>
              <a:t>Finished </a:t>
            </a:r>
            <a:r>
              <a:rPr lang="en-GB" altLang="en-US" sz="2400" dirty="0"/>
              <a:t>book will be placed in a basket ready to be changed. </a:t>
            </a:r>
          </a:p>
          <a:p>
            <a:pPr>
              <a:spcBef>
                <a:spcPct val="20000"/>
              </a:spcBef>
              <a:buClr>
                <a:schemeClr val="accent3"/>
              </a:buClr>
              <a:buSzPct val="95000"/>
              <a:defRPr/>
            </a:pPr>
            <a:endParaRPr lang="en-GB" altLang="en-US" sz="2600" dirty="0"/>
          </a:p>
        </p:txBody>
      </p:sp>
    </p:spTree>
    <p:extLst>
      <p:ext uri="{BB962C8B-B14F-4D97-AF65-F5344CB8AC3E}">
        <p14:creationId xmlns:p14="http://schemas.microsoft.com/office/powerpoint/2010/main" val="8472098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1989" y="309318"/>
            <a:ext cx="7529656" cy="634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97685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9953" y="482335"/>
            <a:ext cx="6798734" cy="1303867"/>
          </a:xfrm>
        </p:spPr>
        <p:txBody>
          <a:bodyPr/>
          <a:lstStyle/>
          <a:p>
            <a:pPr algn="ctr"/>
            <a:r>
              <a:rPr lang="en-GB" b="1" u="sng" dirty="0" smtClean="0"/>
              <a:t>Writing</a:t>
            </a:r>
            <a:endParaRPr lang="en-GB" b="1" u="sng" dirty="0"/>
          </a:p>
        </p:txBody>
      </p:sp>
      <p:sp>
        <p:nvSpPr>
          <p:cNvPr id="3" name="Content Placeholder 2"/>
          <p:cNvSpPr>
            <a:spLocks noGrp="1"/>
          </p:cNvSpPr>
          <p:nvPr>
            <p:ph idx="1"/>
          </p:nvPr>
        </p:nvSpPr>
        <p:spPr>
          <a:xfrm>
            <a:off x="1136469" y="1786202"/>
            <a:ext cx="9705703" cy="4379465"/>
          </a:xfrm>
        </p:spPr>
        <p:txBody>
          <a:bodyPr vert="horz" lIns="0" tIns="45720" rIns="0" bIns="45720" rtlCol="0" anchor="t">
            <a:normAutofit lnSpcReduction="10000"/>
          </a:bodyPr>
          <a:lstStyle/>
          <a:p>
            <a:pPr marL="109855" indent="0">
              <a:buNone/>
              <a:defRPr/>
            </a:pPr>
            <a:r>
              <a:rPr lang="en-GB" dirty="0"/>
              <a:t>In Year 5, we write every day :</a:t>
            </a:r>
            <a:endParaRPr lang="en-GB" dirty="0">
              <a:cs typeface="Calibri" panose="020F0502020204030204"/>
            </a:endParaRPr>
          </a:p>
          <a:p>
            <a:pPr lvl="1" indent="-256032">
              <a:buClr>
                <a:schemeClr val="accent3"/>
              </a:buClr>
              <a:buFont typeface="Wingdings 3"/>
              <a:buChar char=""/>
              <a:defRPr/>
            </a:pPr>
            <a:r>
              <a:rPr lang="en-GB" sz="2800" dirty="0"/>
              <a:t>In English, we teach:</a:t>
            </a:r>
          </a:p>
          <a:p>
            <a:pPr marL="868680" lvl="2" indent="-256032">
              <a:buClr>
                <a:schemeClr val="accent3"/>
              </a:buClr>
              <a:buFont typeface="Wingdings 3"/>
              <a:buChar char=""/>
              <a:defRPr/>
            </a:pPr>
            <a:r>
              <a:rPr lang="en-GB" sz="2800" dirty="0"/>
              <a:t>A range of genres (fiction / non-fiction)</a:t>
            </a:r>
          </a:p>
          <a:p>
            <a:pPr marL="868680" lvl="2" indent="-256032">
              <a:buClr>
                <a:schemeClr val="accent3"/>
              </a:buClr>
              <a:buFont typeface="Wingdings 3"/>
              <a:buChar char=""/>
              <a:defRPr/>
            </a:pPr>
            <a:r>
              <a:rPr lang="en-GB" sz="2800" dirty="0"/>
              <a:t>Grammar (</a:t>
            </a:r>
            <a:r>
              <a:rPr lang="en-GB" sz="2800" dirty="0" err="1"/>
              <a:t>SPaG</a:t>
            </a:r>
            <a:r>
              <a:rPr lang="en-GB" sz="2800" dirty="0"/>
              <a:t>)</a:t>
            </a:r>
          </a:p>
          <a:p>
            <a:pPr marL="868680" lvl="2" indent="-256032">
              <a:buClr>
                <a:schemeClr val="accent3"/>
              </a:buClr>
              <a:buFont typeface="Wingdings 3"/>
              <a:buChar char=""/>
              <a:defRPr/>
            </a:pPr>
            <a:r>
              <a:rPr lang="en-GB" sz="2800" dirty="0" smtClean="0"/>
              <a:t>Handwriting</a:t>
            </a:r>
          </a:p>
          <a:p>
            <a:pPr marL="868680" lvl="2" indent="-256032">
              <a:buClr>
                <a:schemeClr val="accent3"/>
              </a:buClr>
              <a:buFont typeface="Wingdings 3"/>
              <a:buChar char=""/>
              <a:defRPr/>
            </a:pPr>
            <a:endParaRPr lang="en-GB" sz="2800" dirty="0"/>
          </a:p>
          <a:p>
            <a:pPr lvl="1" indent="-256032">
              <a:buClr>
                <a:schemeClr val="accent3"/>
              </a:buClr>
              <a:buFont typeface="Wingdings 3"/>
              <a:buChar char=""/>
              <a:defRPr/>
            </a:pPr>
            <a:r>
              <a:rPr lang="en-GB" sz="2800" dirty="0"/>
              <a:t>Writing across the curriculum</a:t>
            </a:r>
          </a:p>
          <a:p>
            <a:pPr marL="868680" lvl="2" indent="-256032">
              <a:buClr>
                <a:schemeClr val="accent3"/>
              </a:buClr>
              <a:buFont typeface="Wingdings 3"/>
              <a:buChar char=""/>
              <a:defRPr/>
            </a:pPr>
            <a:r>
              <a:rPr lang="en-GB" sz="2800" dirty="0"/>
              <a:t>Science, Geography, RE, </a:t>
            </a:r>
            <a:r>
              <a:rPr lang="en-GB" sz="2800" dirty="0" smtClean="0"/>
              <a:t>History</a:t>
            </a:r>
          </a:p>
          <a:p>
            <a:pPr marL="868680" lvl="2" indent="-256032">
              <a:buClr>
                <a:schemeClr val="accent3"/>
              </a:buClr>
              <a:buFont typeface="Wingdings 3"/>
              <a:buChar char=""/>
              <a:defRPr/>
            </a:pPr>
            <a:endParaRPr lang="en-GB" sz="2800" dirty="0"/>
          </a:p>
          <a:p>
            <a:pPr lvl="1" indent="-256032">
              <a:buClr>
                <a:schemeClr val="accent3"/>
              </a:buClr>
              <a:buFont typeface="Wingdings 3"/>
              <a:buChar char=""/>
              <a:defRPr/>
            </a:pPr>
            <a:r>
              <a:rPr lang="en-GB" sz="2800" dirty="0"/>
              <a:t>Handwriting – all handwriting should be joined and </a:t>
            </a:r>
            <a:r>
              <a:rPr lang="en-GB" sz="2800" dirty="0" smtClean="0"/>
              <a:t>legible</a:t>
            </a:r>
            <a:endParaRPr lang="en-GB" sz="2800" dirty="0"/>
          </a:p>
          <a:p>
            <a:endParaRPr lang="en-GB" dirty="0"/>
          </a:p>
        </p:txBody>
      </p:sp>
    </p:spTree>
    <p:extLst>
      <p:ext uri="{BB962C8B-B14F-4D97-AF65-F5344CB8AC3E}">
        <p14:creationId xmlns:p14="http://schemas.microsoft.com/office/powerpoint/2010/main" val="16666831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09550" y="1164676"/>
            <a:ext cx="11553825" cy="4160479"/>
          </a:xfrm>
          <a:prstGeom prst="rect">
            <a:avLst/>
          </a:prstGeom>
        </p:spPr>
      </p:pic>
    </p:spTree>
    <p:extLst>
      <p:ext uri="{BB962C8B-B14F-4D97-AF65-F5344CB8AC3E}">
        <p14:creationId xmlns:p14="http://schemas.microsoft.com/office/powerpoint/2010/main" val="35466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stretch>
            <a:fillRect/>
          </a:stretch>
        </p:blipFill>
        <p:spPr>
          <a:xfrm>
            <a:off x="132805" y="1088046"/>
            <a:ext cx="11928514" cy="3248821"/>
          </a:xfrm>
          <a:prstGeom prst="rect">
            <a:avLst/>
          </a:prstGeom>
        </p:spPr>
      </p:pic>
    </p:spTree>
    <p:extLst>
      <p:ext uri="{BB962C8B-B14F-4D97-AF65-F5344CB8AC3E}">
        <p14:creationId xmlns:p14="http://schemas.microsoft.com/office/powerpoint/2010/main" val="144909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09897" y="260973"/>
            <a:ext cx="8290305" cy="1303337"/>
          </a:xfrm>
        </p:spPr>
        <p:txBody>
          <a:bodyPr/>
          <a:lstStyle/>
          <a:p>
            <a:pPr algn="ctr"/>
            <a:r>
              <a:rPr lang="en-GB" b="1" u="sng" dirty="0"/>
              <a:t>Spelling</a:t>
            </a:r>
          </a:p>
        </p:txBody>
      </p:sp>
      <p:sp>
        <p:nvSpPr>
          <p:cNvPr id="3" name="Content Placeholder 2"/>
          <p:cNvSpPr>
            <a:spLocks noGrp="1"/>
          </p:cNvSpPr>
          <p:nvPr>
            <p:ph idx="4294967295"/>
          </p:nvPr>
        </p:nvSpPr>
        <p:spPr>
          <a:xfrm>
            <a:off x="1854546" y="1237064"/>
            <a:ext cx="8791682" cy="3444875"/>
          </a:xfrm>
        </p:spPr>
        <p:txBody>
          <a:bodyPr vert="horz" lIns="0" tIns="45720" rIns="0" bIns="45720" rtlCol="0" anchor="t">
            <a:normAutofit/>
          </a:bodyPr>
          <a:lstStyle/>
          <a:p>
            <a:pPr marL="365760" indent="-256032">
              <a:buFont typeface="Wingdings 3"/>
              <a:buChar char=""/>
              <a:defRPr/>
            </a:pPr>
            <a:r>
              <a:rPr lang="en-GB" dirty="0"/>
              <a:t>We focus on a different spelling rule each week, following the No Nonsense Spelling scheme </a:t>
            </a:r>
          </a:p>
          <a:p>
            <a:pPr marL="365760" indent="-256032">
              <a:buFont typeface="Wingdings 3"/>
              <a:buChar char=""/>
              <a:defRPr/>
            </a:pPr>
            <a:r>
              <a:rPr lang="en-GB" dirty="0"/>
              <a:t>Children should learn the Year 5/6 spelling list at home.</a:t>
            </a:r>
          </a:p>
          <a:p>
            <a:pPr marL="365760" indent="-256032">
              <a:buFont typeface="Wingdings 3"/>
              <a:buChar char=""/>
              <a:defRPr/>
            </a:pPr>
            <a:r>
              <a:rPr lang="en-US" dirty="0"/>
              <a:t>Spellings lists will be shared on class dojo at the beginning of each term. This is for your reference and the children will NOT be tested weekly. </a:t>
            </a: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146" y="4081261"/>
            <a:ext cx="3687589" cy="2567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4"/>
          <a:stretch>
            <a:fillRect/>
          </a:stretch>
        </p:blipFill>
        <p:spPr>
          <a:xfrm>
            <a:off x="7315200" y="3807830"/>
            <a:ext cx="4190184" cy="2840628"/>
          </a:xfrm>
          <a:prstGeom prst="rect">
            <a:avLst/>
          </a:prstGeom>
        </p:spPr>
      </p:pic>
    </p:spTree>
    <p:extLst>
      <p:ext uri="{BB962C8B-B14F-4D97-AF65-F5344CB8AC3E}">
        <p14:creationId xmlns:p14="http://schemas.microsoft.com/office/powerpoint/2010/main" val="42750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Maths</a:t>
            </a:r>
            <a:endParaRPr lang="en-GB" b="1" u="sng" dirty="0"/>
          </a:p>
        </p:txBody>
      </p:sp>
      <p:sp>
        <p:nvSpPr>
          <p:cNvPr id="3" name="Content Placeholder 2"/>
          <p:cNvSpPr>
            <a:spLocks noGrp="1"/>
          </p:cNvSpPr>
          <p:nvPr>
            <p:ph idx="1"/>
          </p:nvPr>
        </p:nvSpPr>
        <p:spPr>
          <a:xfrm>
            <a:off x="666207" y="1449977"/>
            <a:ext cx="10084524" cy="4931351"/>
          </a:xfrm>
        </p:spPr>
        <p:txBody>
          <a:bodyPr>
            <a:normAutofit/>
          </a:bodyPr>
          <a:lstStyle/>
          <a:p>
            <a:pPr marL="365760" indent="-256032">
              <a:buFont typeface="Wingdings 3"/>
              <a:buChar char=""/>
              <a:defRPr/>
            </a:pPr>
            <a:r>
              <a:rPr lang="en-GB" sz="2200" dirty="0"/>
              <a:t>We follow the </a:t>
            </a:r>
            <a:r>
              <a:rPr lang="en-GB" sz="2200" b="1" dirty="0"/>
              <a:t>White Rose </a:t>
            </a:r>
            <a:r>
              <a:rPr lang="en-GB" sz="2200" dirty="0"/>
              <a:t>scheme of work which uses a range of strategies in Year 5:</a:t>
            </a:r>
          </a:p>
          <a:p>
            <a:pPr marL="658368" lvl="1" indent="-256032">
              <a:buFont typeface="Wingdings 3"/>
              <a:buChar char=""/>
              <a:defRPr/>
            </a:pPr>
            <a:r>
              <a:rPr lang="en-GB" sz="2200" b="1" dirty="0"/>
              <a:t>Mental methods </a:t>
            </a:r>
            <a:r>
              <a:rPr lang="en-GB" sz="2200" dirty="0"/>
              <a:t>– the ability to recall and calculate at pace</a:t>
            </a:r>
          </a:p>
          <a:p>
            <a:pPr marL="658368" lvl="1" indent="-256032">
              <a:buFont typeface="Wingdings 3"/>
              <a:buChar char=""/>
              <a:defRPr/>
            </a:pPr>
            <a:r>
              <a:rPr lang="en-GB" sz="2200" b="1" dirty="0"/>
              <a:t>Written methods </a:t>
            </a:r>
            <a:r>
              <a:rPr lang="en-GB" sz="2200" dirty="0"/>
              <a:t>– we practise the formal written methods followed in our Calculations </a:t>
            </a:r>
            <a:r>
              <a:rPr lang="en-GB" sz="2200" dirty="0" smtClean="0"/>
              <a:t>Policy</a:t>
            </a:r>
            <a:endParaRPr lang="en-GB" sz="2200" dirty="0"/>
          </a:p>
          <a:p>
            <a:pPr marL="658368" lvl="1" indent="-256032">
              <a:buFont typeface="Wingdings 3"/>
              <a:buChar char=""/>
              <a:defRPr/>
            </a:pPr>
            <a:r>
              <a:rPr lang="en-GB" sz="2200" b="1" dirty="0" smtClean="0"/>
              <a:t>Problem </a:t>
            </a:r>
            <a:r>
              <a:rPr lang="en-GB" sz="2200" b="1" dirty="0"/>
              <a:t>solving / Reasoning </a:t>
            </a:r>
            <a:r>
              <a:rPr lang="en-GB" sz="2200" dirty="0"/>
              <a:t>– the children will be challenged in every lesson to use their Maths skills and apply them to a range of </a:t>
            </a:r>
            <a:r>
              <a:rPr lang="en-GB" sz="2200" dirty="0" smtClean="0"/>
              <a:t>contexts</a:t>
            </a:r>
          </a:p>
          <a:p>
            <a:pPr marL="285750" indent="-285750"/>
            <a:r>
              <a:rPr lang="en-GB" sz="2200" b="1" dirty="0" smtClean="0"/>
              <a:t>Times </a:t>
            </a:r>
            <a:r>
              <a:rPr lang="en-GB" sz="2200" b="1" dirty="0"/>
              <a:t>tables </a:t>
            </a:r>
            <a:r>
              <a:rPr lang="en-GB" sz="2200" b="1" dirty="0" smtClean="0"/>
              <a:t>facts- </a:t>
            </a:r>
            <a:r>
              <a:rPr lang="en-GB" sz="2200" dirty="0" smtClean="0"/>
              <a:t>It </a:t>
            </a:r>
            <a:r>
              <a:rPr lang="en-GB" sz="2200" dirty="0"/>
              <a:t>is important that everyone knows their times table facts up to 12 x </a:t>
            </a:r>
            <a:r>
              <a:rPr lang="en-GB" sz="2200" dirty="0" smtClean="0"/>
              <a:t>12</a:t>
            </a:r>
            <a:r>
              <a:rPr lang="en-GB" dirty="0" smtClean="0"/>
              <a:t>. (</a:t>
            </a:r>
            <a:r>
              <a:rPr lang="en-GB" sz="1700" dirty="0" smtClean="0">
                <a:solidFill>
                  <a:srgbClr val="FF0000"/>
                </a:solidFill>
              </a:rPr>
              <a:t>Please </a:t>
            </a:r>
            <a:r>
              <a:rPr lang="en-GB" sz="1700" dirty="0">
                <a:solidFill>
                  <a:srgbClr val="FF0000"/>
                </a:solidFill>
              </a:rPr>
              <a:t>note that by the end of year 4, children should know their multiplication and associated division facts up to 12x12.  </a:t>
            </a:r>
            <a:r>
              <a:rPr lang="en-GB" sz="1700" dirty="0" smtClean="0">
                <a:solidFill>
                  <a:srgbClr val="FF0000"/>
                </a:solidFill>
              </a:rPr>
              <a:t>)</a:t>
            </a:r>
            <a:endParaRPr lang="en-GB" sz="1700" dirty="0">
              <a:solidFill>
                <a:srgbClr val="FF0000"/>
              </a:solidFill>
            </a:endParaRPr>
          </a:p>
          <a:p>
            <a:pPr marL="402336" lvl="1" indent="0" algn="ctr">
              <a:buNone/>
              <a:defRPr/>
            </a:pPr>
            <a:endParaRPr lang="en-GB" dirty="0"/>
          </a:p>
          <a:p>
            <a:pPr marL="402336" lvl="1" indent="0" algn="ctr">
              <a:buNone/>
              <a:defRPr/>
            </a:pPr>
            <a:r>
              <a:rPr lang="en-GB" dirty="0"/>
              <a:t>The children have the White Rose work books in school and use jotters alongside these for any working out or extra calculations.  </a:t>
            </a:r>
          </a:p>
          <a:p>
            <a:pPr marL="658368" lvl="1" indent="-256032">
              <a:buFont typeface="Wingdings 3"/>
              <a:buChar char=""/>
              <a:defRPr/>
            </a:pPr>
            <a:endParaRPr lang="en-GB" sz="2200" dirty="0"/>
          </a:p>
          <a:p>
            <a:endParaRPr lang="en-GB" dirty="0"/>
          </a:p>
        </p:txBody>
      </p:sp>
      <p:pic>
        <p:nvPicPr>
          <p:cNvPr id="4" name="Picture 3"/>
          <p:cNvPicPr>
            <a:picLocks noChangeAspect="1"/>
          </p:cNvPicPr>
          <p:nvPr/>
        </p:nvPicPr>
        <p:blipFill>
          <a:blip r:embed="rId3"/>
          <a:stretch>
            <a:fillRect/>
          </a:stretch>
        </p:blipFill>
        <p:spPr>
          <a:xfrm>
            <a:off x="10443880" y="146140"/>
            <a:ext cx="1539660" cy="1544548"/>
          </a:xfrm>
          <a:prstGeom prst="rect">
            <a:avLst/>
          </a:prstGeom>
        </p:spPr>
      </p:pic>
    </p:spTree>
    <p:extLst>
      <p:ext uri="{BB962C8B-B14F-4D97-AF65-F5344CB8AC3E}">
        <p14:creationId xmlns:p14="http://schemas.microsoft.com/office/powerpoint/2010/main" val="28472070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9818" y="91440"/>
            <a:ext cx="1920406" cy="1926503"/>
          </a:xfrm>
          <a:prstGeom prst="rect">
            <a:avLst/>
          </a:prstGeom>
        </p:spPr>
      </p:pic>
      <p:sp>
        <p:nvSpPr>
          <p:cNvPr id="3" name="Content Placeholder 2"/>
          <p:cNvSpPr>
            <a:spLocks noGrp="1"/>
          </p:cNvSpPr>
          <p:nvPr>
            <p:ph idx="1"/>
          </p:nvPr>
        </p:nvSpPr>
        <p:spPr>
          <a:xfrm>
            <a:off x="733696" y="2113008"/>
            <a:ext cx="10515600" cy="2067106"/>
          </a:xfrm>
        </p:spPr>
        <p:txBody>
          <a:bodyPr/>
          <a:lstStyle/>
          <a:p>
            <a:pPr marL="0" indent="0">
              <a:buNone/>
            </a:pPr>
            <a:r>
              <a:rPr lang="en-GB" dirty="0"/>
              <a:t>White Rose have also produced Practice Journals which are fully aligned to the curriculum we follow in school.  These may be useful as an additional resource to use at home – these are not compulsory but are great for extra consolidation.  They can be purchased from Amazon for £4.99</a:t>
            </a:r>
          </a:p>
          <a:p>
            <a:endParaRPr lang="en-GB" dirty="0"/>
          </a:p>
        </p:txBody>
      </p:sp>
      <p:pic>
        <p:nvPicPr>
          <p:cNvPr id="5" name="Picture 4"/>
          <p:cNvPicPr>
            <a:picLocks noChangeAspect="1"/>
          </p:cNvPicPr>
          <p:nvPr/>
        </p:nvPicPr>
        <p:blipFill>
          <a:blip r:embed="rId3"/>
          <a:stretch>
            <a:fillRect/>
          </a:stretch>
        </p:blipFill>
        <p:spPr>
          <a:xfrm>
            <a:off x="5037389" y="3940511"/>
            <a:ext cx="1908213" cy="2712955"/>
          </a:xfrm>
          <a:prstGeom prst="rect">
            <a:avLst/>
          </a:prstGeom>
        </p:spPr>
      </p:pic>
    </p:spTree>
    <p:extLst>
      <p:ext uri="{BB962C8B-B14F-4D97-AF65-F5344CB8AC3E}">
        <p14:creationId xmlns:p14="http://schemas.microsoft.com/office/powerpoint/2010/main" val="2219076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548680"/>
            <a:ext cx="8229600" cy="1143000"/>
          </a:xfrm>
        </p:spPr>
        <p:txBody>
          <a:bodyPr/>
          <a:lstStyle/>
          <a:p>
            <a:r>
              <a:rPr lang="en-GB" b="1" u="sng" dirty="0"/>
              <a:t>RE</a:t>
            </a:r>
          </a:p>
        </p:txBody>
      </p:sp>
      <p:pic>
        <p:nvPicPr>
          <p:cNvPr id="4" name="Picture 9" descr="http://www.mccrimmons.com/uploads/products/2134_1.jpg"/>
          <p:cNvPicPr>
            <a:picLocks noChangeAspect="1" noChangeArrowheads="1"/>
          </p:cNvPicPr>
          <p:nvPr/>
        </p:nvPicPr>
        <p:blipFill>
          <a:blip r:embed="rId2" cstate="print"/>
          <a:srcRect/>
          <a:stretch>
            <a:fillRect/>
          </a:stretch>
        </p:blipFill>
        <p:spPr bwMode="auto">
          <a:xfrm>
            <a:off x="7032104" y="620688"/>
            <a:ext cx="3024188" cy="4273550"/>
          </a:xfrm>
          <a:prstGeom prst="rect">
            <a:avLst/>
          </a:prstGeom>
          <a:noFill/>
          <a:ln w="9525">
            <a:noFill/>
            <a:miter lim="800000"/>
            <a:headEnd/>
            <a:tailEnd/>
          </a:ln>
        </p:spPr>
      </p:pic>
      <p:sp>
        <p:nvSpPr>
          <p:cNvPr id="5" name="TextBox 4"/>
          <p:cNvSpPr txBox="1">
            <a:spLocks noChangeArrowheads="1"/>
          </p:cNvSpPr>
          <p:nvPr/>
        </p:nvSpPr>
        <p:spPr bwMode="auto">
          <a:xfrm>
            <a:off x="1227638" y="1600871"/>
            <a:ext cx="7490148" cy="1477328"/>
          </a:xfrm>
          <a:prstGeom prst="rect">
            <a:avLst/>
          </a:prstGeom>
          <a:noFill/>
          <a:ln w="9525">
            <a:noFill/>
            <a:miter lim="800000"/>
            <a:headEnd/>
            <a:tailEnd/>
          </a:ln>
        </p:spPr>
        <p:txBody>
          <a:bodyPr wrap="square">
            <a:spAutoFit/>
          </a:bodyPr>
          <a:lstStyle/>
          <a:p>
            <a:pPr eaLnBrk="1" hangingPunct="1"/>
            <a:r>
              <a:rPr lang="en-GB" altLang="en-US" sz="3600" dirty="0"/>
              <a:t>Autumn Term</a:t>
            </a:r>
            <a:r>
              <a:rPr lang="en-GB" altLang="en-US" dirty="0"/>
              <a:t> </a:t>
            </a:r>
          </a:p>
          <a:p>
            <a:pPr lvl="2" eaLnBrk="1" hangingPunct="1">
              <a:buFont typeface="Arial" charset="0"/>
              <a:buChar char="•"/>
            </a:pPr>
            <a:r>
              <a:rPr lang="en-GB" altLang="en-US" dirty="0"/>
              <a:t> Ourselves</a:t>
            </a:r>
          </a:p>
          <a:p>
            <a:pPr lvl="2" eaLnBrk="1" hangingPunct="1">
              <a:buFont typeface="Arial" charset="0"/>
              <a:buChar char="•"/>
            </a:pPr>
            <a:r>
              <a:rPr lang="en-US" altLang="en-US" dirty="0"/>
              <a:t> Life choices</a:t>
            </a:r>
          </a:p>
          <a:p>
            <a:pPr lvl="2" eaLnBrk="1" hangingPunct="1">
              <a:buFont typeface="Arial" charset="0"/>
              <a:buChar char="•"/>
            </a:pPr>
            <a:r>
              <a:rPr lang="en-US" altLang="en-US" dirty="0"/>
              <a:t> Hope</a:t>
            </a:r>
            <a:endParaRPr lang="en-GB" altLang="en-US" dirty="0"/>
          </a:p>
        </p:txBody>
      </p:sp>
      <p:sp>
        <p:nvSpPr>
          <p:cNvPr id="6" name="TextBox 5"/>
          <p:cNvSpPr txBox="1">
            <a:spLocks noChangeArrowheads="1"/>
          </p:cNvSpPr>
          <p:nvPr/>
        </p:nvSpPr>
        <p:spPr bwMode="auto">
          <a:xfrm>
            <a:off x="1391302" y="3189888"/>
            <a:ext cx="7480027" cy="1477328"/>
          </a:xfrm>
          <a:prstGeom prst="rect">
            <a:avLst/>
          </a:prstGeom>
          <a:noFill/>
          <a:ln w="9525">
            <a:noFill/>
            <a:miter lim="800000"/>
            <a:headEnd/>
            <a:tailEnd/>
          </a:ln>
        </p:spPr>
        <p:txBody>
          <a:bodyPr wrap="square">
            <a:spAutoFit/>
          </a:bodyPr>
          <a:lstStyle/>
          <a:p>
            <a:pPr eaLnBrk="1" hangingPunct="1"/>
            <a:r>
              <a:rPr lang="en-GB" altLang="en-US" sz="3600" dirty="0"/>
              <a:t>Spring Term</a:t>
            </a:r>
          </a:p>
          <a:p>
            <a:pPr lvl="2" eaLnBrk="1" hangingPunct="1">
              <a:buFont typeface="Arial" charset="0"/>
              <a:buChar char="•"/>
            </a:pPr>
            <a:r>
              <a:rPr lang="en-GB" altLang="en-US" dirty="0"/>
              <a:t> Mission</a:t>
            </a:r>
          </a:p>
          <a:p>
            <a:pPr lvl="2" eaLnBrk="1" hangingPunct="1">
              <a:buFont typeface="Arial" charset="0"/>
              <a:buChar char="•"/>
            </a:pPr>
            <a:r>
              <a:rPr lang="en-GB" altLang="en-US" dirty="0"/>
              <a:t> Memorial sacrifice</a:t>
            </a:r>
          </a:p>
          <a:p>
            <a:pPr lvl="2" eaLnBrk="1" hangingPunct="1">
              <a:buFont typeface="Arial" charset="0"/>
              <a:buChar char="•"/>
            </a:pPr>
            <a:r>
              <a:rPr lang="en-GB" altLang="en-US" dirty="0"/>
              <a:t> Sacrifice</a:t>
            </a:r>
          </a:p>
        </p:txBody>
      </p:sp>
      <p:sp>
        <p:nvSpPr>
          <p:cNvPr id="7" name="TextBox 6"/>
          <p:cNvSpPr txBox="1">
            <a:spLocks noChangeArrowheads="1"/>
          </p:cNvSpPr>
          <p:nvPr/>
        </p:nvSpPr>
        <p:spPr bwMode="auto">
          <a:xfrm>
            <a:off x="1227638" y="4721125"/>
            <a:ext cx="5968131" cy="1477328"/>
          </a:xfrm>
          <a:prstGeom prst="rect">
            <a:avLst/>
          </a:prstGeom>
          <a:noFill/>
          <a:ln w="9525">
            <a:noFill/>
            <a:miter lim="800000"/>
            <a:headEnd/>
            <a:tailEnd/>
          </a:ln>
        </p:spPr>
        <p:txBody>
          <a:bodyPr wrap="square">
            <a:spAutoFit/>
          </a:bodyPr>
          <a:lstStyle/>
          <a:p>
            <a:pPr eaLnBrk="1" hangingPunct="1"/>
            <a:r>
              <a:rPr lang="en-GB" altLang="en-US" sz="3600" dirty="0"/>
              <a:t>Summer Term</a:t>
            </a:r>
            <a:endParaRPr lang="en-GB" altLang="en-US" dirty="0"/>
          </a:p>
          <a:p>
            <a:pPr lvl="2" eaLnBrk="1" hangingPunct="1">
              <a:buFont typeface="Arial" charset="0"/>
              <a:buChar char="•"/>
            </a:pPr>
            <a:r>
              <a:rPr lang="en-GB" altLang="en-US" dirty="0"/>
              <a:t> Transformation</a:t>
            </a:r>
          </a:p>
          <a:p>
            <a:pPr lvl="2" eaLnBrk="1" hangingPunct="1">
              <a:buFont typeface="Arial" charset="0"/>
              <a:buChar char="•"/>
            </a:pPr>
            <a:r>
              <a:rPr lang="en-GB" altLang="en-US" dirty="0"/>
              <a:t> Freedom and responsibility</a:t>
            </a:r>
          </a:p>
          <a:p>
            <a:pPr lvl="2" eaLnBrk="1" hangingPunct="1">
              <a:buFont typeface="Arial" charset="0"/>
              <a:buChar char="•"/>
            </a:pPr>
            <a:r>
              <a:rPr lang="en-GB" altLang="en-US" dirty="0"/>
              <a:t> Stewardship</a:t>
            </a: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36364" y="3717032"/>
            <a:ext cx="1841271" cy="2472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82907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455" y="476794"/>
            <a:ext cx="8229600" cy="1143000"/>
          </a:xfrm>
        </p:spPr>
        <p:txBody>
          <a:bodyPr>
            <a:normAutofit fontScale="90000"/>
          </a:bodyPr>
          <a:lstStyle/>
          <a:p>
            <a:r>
              <a:rPr lang="en-GB" b="1" u="sng" dirty="0"/>
              <a:t>How can you help? </a:t>
            </a:r>
            <a:r>
              <a:rPr lang="en-GB" dirty="0"/>
              <a:t/>
            </a:r>
            <a:br>
              <a:rPr lang="en-GB" dirty="0"/>
            </a:br>
            <a:endParaRPr lang="en-US" dirty="0"/>
          </a:p>
        </p:txBody>
      </p:sp>
      <p:sp>
        <p:nvSpPr>
          <p:cNvPr id="3" name="Content Placeholder 2"/>
          <p:cNvSpPr>
            <a:spLocks noGrp="1"/>
          </p:cNvSpPr>
          <p:nvPr>
            <p:ph idx="1"/>
          </p:nvPr>
        </p:nvSpPr>
        <p:spPr>
          <a:xfrm>
            <a:off x="796455" y="1619794"/>
            <a:ext cx="10241659" cy="4329486"/>
          </a:xfrm>
        </p:spPr>
        <p:txBody>
          <a:bodyPr vert="horz" lIns="0" tIns="45720" rIns="0" bIns="45720" rtlCol="0" anchor="t">
            <a:noAutofit/>
          </a:bodyPr>
          <a:lstStyle/>
          <a:p>
            <a:pPr marL="0" indent="0">
              <a:buNone/>
            </a:pPr>
            <a:r>
              <a:rPr lang="en-GB" dirty="0" smtClean="0"/>
              <a:t>Listen </a:t>
            </a:r>
            <a:r>
              <a:rPr lang="en-GB" dirty="0"/>
              <a:t>to your child read often (it is still important for them to develop expression, understanding and discussion of new vocabulary)</a:t>
            </a:r>
          </a:p>
          <a:p>
            <a:pPr>
              <a:buFont typeface="Arial" panose="020B0604020202020204" pitchFamily="34" charset="0"/>
              <a:buChar char="•"/>
            </a:pPr>
            <a:endParaRPr lang="en-GB" dirty="0"/>
          </a:p>
          <a:p>
            <a:pPr marL="0" indent="0">
              <a:buNone/>
            </a:pPr>
            <a:r>
              <a:rPr lang="en-GB" dirty="0" smtClean="0"/>
              <a:t>Help </a:t>
            </a:r>
            <a:r>
              <a:rPr lang="en-GB" dirty="0"/>
              <a:t>them to learn their year 5/6 spellings (little and often works best</a:t>
            </a:r>
            <a:r>
              <a:rPr lang="en-GB" dirty="0" smtClean="0"/>
              <a:t>)</a:t>
            </a:r>
          </a:p>
          <a:p>
            <a:pPr marL="0" indent="0">
              <a:buNone/>
            </a:pPr>
            <a:endParaRPr lang="en-GB" dirty="0"/>
          </a:p>
          <a:p>
            <a:pPr marL="0" indent="0">
              <a:buNone/>
            </a:pPr>
            <a:r>
              <a:rPr lang="en-GB" dirty="0" smtClean="0"/>
              <a:t>Keep </a:t>
            </a:r>
            <a:r>
              <a:rPr lang="en-GB" dirty="0"/>
              <a:t>practising number bonds and times </a:t>
            </a:r>
            <a:r>
              <a:rPr lang="en-GB" dirty="0" smtClean="0"/>
              <a:t>tables</a:t>
            </a:r>
          </a:p>
          <a:p>
            <a:pPr marL="0" indent="0">
              <a:buNone/>
            </a:pPr>
            <a:endParaRPr lang="en-GB" dirty="0" smtClean="0"/>
          </a:p>
          <a:p>
            <a:pPr marL="0" indent="0">
              <a:buNone/>
            </a:pPr>
            <a:r>
              <a:rPr lang="en-GB" dirty="0" smtClean="0"/>
              <a:t>Use the parent overviews sent out each half term to ask your child questions about their learning. </a:t>
            </a:r>
            <a:endParaRPr lang="en-GB" dirty="0"/>
          </a:p>
        </p:txBody>
      </p:sp>
    </p:spTree>
    <p:extLst>
      <p:ext uri="{BB962C8B-B14F-4D97-AF65-F5344CB8AC3E}">
        <p14:creationId xmlns:p14="http://schemas.microsoft.com/office/powerpoint/2010/main" val="3141429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1663" y="691697"/>
            <a:ext cx="10515600" cy="1325563"/>
          </a:xfrm>
        </p:spPr>
        <p:txBody>
          <a:bodyPr/>
          <a:lstStyle/>
          <a:p>
            <a:r>
              <a:rPr lang="en-GB" u="sng" dirty="0" smtClean="0"/>
              <a:t>Homework</a:t>
            </a:r>
            <a:endParaRPr lang="en-GB" u="sng" dirty="0"/>
          </a:p>
        </p:txBody>
      </p:sp>
      <p:sp>
        <p:nvSpPr>
          <p:cNvPr id="3" name="Content Placeholder 2"/>
          <p:cNvSpPr>
            <a:spLocks noGrp="1"/>
          </p:cNvSpPr>
          <p:nvPr>
            <p:ph idx="1"/>
          </p:nvPr>
        </p:nvSpPr>
        <p:spPr>
          <a:xfrm>
            <a:off x="1627093" y="1882588"/>
            <a:ext cx="9022977" cy="4155141"/>
          </a:xfrm>
        </p:spPr>
        <p:txBody>
          <a:bodyPr>
            <a:noAutofit/>
          </a:bodyPr>
          <a:lstStyle/>
          <a:p>
            <a:pPr marL="0" indent="0" fontAlgn="t">
              <a:buNone/>
            </a:pPr>
            <a:r>
              <a:rPr lang="en-GB" u="sng" dirty="0" smtClean="0"/>
              <a:t>Reading</a:t>
            </a:r>
          </a:p>
          <a:p>
            <a:pPr marL="0" indent="0" fontAlgn="t">
              <a:buNone/>
            </a:pPr>
            <a:r>
              <a:rPr lang="en-GB" dirty="0" smtClean="0"/>
              <a:t>At least 3 times a week on their school book</a:t>
            </a:r>
          </a:p>
          <a:p>
            <a:pPr marL="0" indent="0" fontAlgn="t">
              <a:buNone/>
            </a:pPr>
            <a:r>
              <a:rPr lang="en-GB" u="sng" dirty="0" smtClean="0"/>
              <a:t>Maths/English</a:t>
            </a:r>
          </a:p>
          <a:p>
            <a:pPr marL="0" indent="0" fontAlgn="t">
              <a:buNone/>
            </a:pPr>
            <a:r>
              <a:rPr lang="en-GB" dirty="0" smtClean="0"/>
              <a:t>These will be set on purple mash every Friday and be due in the following Thursday.</a:t>
            </a:r>
          </a:p>
          <a:p>
            <a:pPr marL="0" indent="0" fontAlgn="t">
              <a:buNone/>
            </a:pPr>
            <a:endParaRPr lang="en-GB" dirty="0" smtClean="0"/>
          </a:p>
          <a:p>
            <a:pPr marL="0" indent="0" fontAlgn="t">
              <a:buNone/>
            </a:pPr>
            <a:r>
              <a:rPr lang="en-GB" dirty="0"/>
              <a:t>Occasionally, class teachers may ask children to complete a research piece of homework or a creative activity linked to the wider curriculum.</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80900" y="365125"/>
            <a:ext cx="1296144" cy="1743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18028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2063552" y="589704"/>
            <a:ext cx="3869506" cy="781050"/>
          </a:xfrm>
        </p:spPr>
        <p:txBody>
          <a:bodyPr>
            <a:noAutofit/>
          </a:bodyPr>
          <a:lstStyle/>
          <a:p>
            <a:r>
              <a:rPr lang="en-GB" sz="5400" dirty="0"/>
              <a:t>Online Safety</a:t>
            </a:r>
          </a:p>
        </p:txBody>
      </p:sp>
      <p:sp>
        <p:nvSpPr>
          <p:cNvPr id="3" name="Subtitle 2"/>
          <p:cNvSpPr>
            <a:spLocks noGrp="1"/>
          </p:cNvSpPr>
          <p:nvPr>
            <p:ph type="subTitle" idx="4294967295"/>
          </p:nvPr>
        </p:nvSpPr>
        <p:spPr>
          <a:xfrm>
            <a:off x="2135561" y="1268413"/>
            <a:ext cx="8064896" cy="5111750"/>
          </a:xfrm>
        </p:spPr>
        <p:txBody>
          <a:bodyPr>
            <a:normAutofit/>
          </a:bodyPr>
          <a:lstStyle/>
          <a:p>
            <a:pPr algn="l"/>
            <a:endParaRPr lang="en-GB" sz="1800" i="1" dirty="0"/>
          </a:p>
          <a:p>
            <a:pPr algn="l"/>
            <a:r>
              <a:rPr lang="en-GB" sz="1800" i="1" dirty="0"/>
              <a:t>Taught in the Autumn term and revisited regularly </a:t>
            </a:r>
          </a:p>
          <a:p>
            <a:pPr marL="0" indent="0">
              <a:buNone/>
            </a:pPr>
            <a:r>
              <a:rPr lang="en-GB" sz="1800" i="1" dirty="0"/>
              <a:t>     throughout the year.</a:t>
            </a:r>
          </a:p>
          <a:p>
            <a:pPr algn="l"/>
            <a:endParaRPr lang="en-GB" sz="1800" dirty="0"/>
          </a:p>
          <a:p>
            <a:pPr algn="l"/>
            <a:r>
              <a:rPr lang="en-GB" sz="1800" dirty="0"/>
              <a:t>We follow the SMART e-safety rules.</a:t>
            </a:r>
          </a:p>
          <a:p>
            <a:pPr marL="0" indent="0">
              <a:buNone/>
            </a:pPr>
            <a:endParaRPr lang="en-GB" sz="1800" dirty="0"/>
          </a:p>
          <a:p>
            <a:pPr algn="l"/>
            <a:r>
              <a:rPr lang="en-GB" sz="1800" b="1" dirty="0"/>
              <a:t>In Year 5,  our focus is on: </a:t>
            </a:r>
          </a:p>
          <a:p>
            <a:pPr algn="l"/>
            <a:r>
              <a:rPr lang="en-GB" sz="1800" dirty="0"/>
              <a:t>the use of age appropriate websites including social media;</a:t>
            </a:r>
          </a:p>
          <a:p>
            <a:pPr algn="l"/>
            <a:r>
              <a:rPr lang="en-GB" sz="1800" dirty="0"/>
              <a:t>not sharing personal information online;</a:t>
            </a:r>
          </a:p>
          <a:p>
            <a:pPr algn="l"/>
            <a:r>
              <a:rPr lang="en-GB" sz="1800" dirty="0"/>
              <a:t>knowing what to do if something worries or upsets them online.</a:t>
            </a:r>
          </a:p>
          <a:p>
            <a:pPr algn="l"/>
            <a:endParaRPr lang="en-GB" sz="1350" dirty="0"/>
          </a:p>
          <a:p>
            <a:pPr marL="0" indent="0">
              <a:buNone/>
            </a:pPr>
            <a:r>
              <a:rPr lang="en-GB" dirty="0"/>
              <a:t>As a school, we teach our children how to use the internet responsibly. </a:t>
            </a:r>
          </a:p>
        </p:txBody>
      </p:sp>
      <p:pic>
        <p:nvPicPr>
          <p:cNvPr id="6" name="Picture 5"/>
          <p:cNvPicPr>
            <a:picLocks noChangeAspect="1"/>
          </p:cNvPicPr>
          <p:nvPr/>
        </p:nvPicPr>
        <p:blipFill>
          <a:blip r:embed="rId3" cstate="print"/>
          <a:stretch>
            <a:fillRect/>
          </a:stretch>
        </p:blipFill>
        <p:spPr>
          <a:xfrm>
            <a:off x="7892717" y="845387"/>
            <a:ext cx="3079881" cy="2263232"/>
          </a:xfrm>
          <a:prstGeom prst="rect">
            <a:avLst/>
          </a:prstGeom>
        </p:spPr>
      </p:pic>
    </p:spTree>
    <p:extLst>
      <p:ext uri="{BB962C8B-B14F-4D97-AF65-F5344CB8AC3E}">
        <p14:creationId xmlns:p14="http://schemas.microsoft.com/office/powerpoint/2010/main" val="27277079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2135561" y="620688"/>
            <a:ext cx="7881957" cy="5544616"/>
          </a:xfrm>
          <a:prstGeom prst="rect">
            <a:avLst/>
          </a:prstGeom>
        </p:spPr>
      </p:pic>
    </p:spTree>
    <p:extLst>
      <p:ext uri="{BB962C8B-B14F-4D97-AF65-F5344CB8AC3E}">
        <p14:creationId xmlns:p14="http://schemas.microsoft.com/office/powerpoint/2010/main" val="40084508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94170" y="877652"/>
            <a:ext cx="3479607" cy="646331"/>
          </a:xfrm>
          <a:prstGeom prst="rect">
            <a:avLst/>
          </a:prstGeom>
        </p:spPr>
        <p:txBody>
          <a:bodyPr wrap="none">
            <a:spAutoFit/>
          </a:bodyPr>
          <a:lstStyle/>
          <a:p>
            <a:pPr algn="ctr"/>
            <a:r>
              <a:rPr lang="en-GB" sz="3600" u="sng" dirty="0"/>
              <a:t>Year 5 School Trip</a:t>
            </a:r>
          </a:p>
        </p:txBody>
      </p:sp>
      <p:pic>
        <p:nvPicPr>
          <p:cNvPr id="3" name="Picture 2"/>
          <p:cNvPicPr>
            <a:picLocks noChangeAspect="1"/>
          </p:cNvPicPr>
          <p:nvPr/>
        </p:nvPicPr>
        <p:blipFill>
          <a:blip r:embed="rId2"/>
          <a:stretch>
            <a:fillRect/>
          </a:stretch>
        </p:blipFill>
        <p:spPr>
          <a:xfrm>
            <a:off x="1770249" y="2012576"/>
            <a:ext cx="3595128" cy="3579150"/>
          </a:xfrm>
          <a:prstGeom prst="rect">
            <a:avLst/>
          </a:prstGeom>
        </p:spPr>
      </p:pic>
      <p:sp>
        <p:nvSpPr>
          <p:cNvPr id="4" name="TextBox 3"/>
          <p:cNvSpPr txBox="1"/>
          <p:nvPr/>
        </p:nvSpPr>
        <p:spPr>
          <a:xfrm>
            <a:off x="6185647" y="2151528"/>
            <a:ext cx="4733365" cy="3539430"/>
          </a:xfrm>
          <a:prstGeom prst="rect">
            <a:avLst/>
          </a:prstGeom>
          <a:noFill/>
        </p:spPr>
        <p:txBody>
          <a:bodyPr wrap="square" rtlCol="0">
            <a:spAutoFit/>
          </a:bodyPr>
          <a:lstStyle/>
          <a:p>
            <a:r>
              <a:rPr lang="en-GB" sz="2800" dirty="0" smtClean="0"/>
              <a:t>On </a:t>
            </a:r>
            <a:r>
              <a:rPr lang="en-GB" sz="2800" b="1" dirty="0" smtClean="0"/>
              <a:t>Tuesday 12</a:t>
            </a:r>
            <a:r>
              <a:rPr lang="en-GB" sz="2800" b="1" baseline="30000" dirty="0" smtClean="0"/>
              <a:t>th</a:t>
            </a:r>
            <a:r>
              <a:rPr lang="en-GB" sz="2800" b="1" dirty="0" smtClean="0"/>
              <a:t> November </a:t>
            </a:r>
            <a:r>
              <a:rPr lang="en-GB" sz="2800" dirty="0" smtClean="0"/>
              <a:t>at </a:t>
            </a:r>
            <a:r>
              <a:rPr lang="en-GB" sz="2800" b="1" dirty="0" smtClean="0"/>
              <a:t>5pm</a:t>
            </a:r>
            <a:r>
              <a:rPr lang="en-GB" sz="2800" dirty="0" smtClean="0"/>
              <a:t> there will be a parents meeting about the upcoming residential.</a:t>
            </a:r>
          </a:p>
          <a:p>
            <a:endParaRPr lang="en-GB" sz="2800" dirty="0"/>
          </a:p>
          <a:p>
            <a:r>
              <a:rPr lang="en-GB" sz="2800" dirty="0" smtClean="0"/>
              <a:t>Our residential is booked for Monday 25</a:t>
            </a:r>
            <a:r>
              <a:rPr lang="en-GB" sz="2800" baseline="30000" dirty="0" smtClean="0"/>
              <a:t>th</a:t>
            </a:r>
            <a:r>
              <a:rPr lang="en-GB" sz="2800" dirty="0" smtClean="0"/>
              <a:t> November- Wednesday 27</a:t>
            </a:r>
            <a:r>
              <a:rPr lang="en-GB" sz="2800" baseline="30000" dirty="0" smtClean="0"/>
              <a:t>th</a:t>
            </a:r>
            <a:r>
              <a:rPr lang="en-GB" sz="2800" dirty="0" smtClean="0"/>
              <a:t> November.</a:t>
            </a:r>
            <a:endParaRPr lang="en-GB" sz="2800" dirty="0"/>
          </a:p>
        </p:txBody>
      </p:sp>
    </p:spTree>
    <p:extLst>
      <p:ext uri="{BB962C8B-B14F-4D97-AF65-F5344CB8AC3E}">
        <p14:creationId xmlns:p14="http://schemas.microsoft.com/office/powerpoint/2010/main" val="20967985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4950" y="753001"/>
            <a:ext cx="6798735" cy="1303867"/>
          </a:xfrm>
        </p:spPr>
        <p:txBody>
          <a:bodyPr/>
          <a:lstStyle/>
          <a:p>
            <a:r>
              <a:rPr lang="en-GB" u="sng" dirty="0" smtClean="0"/>
              <a:t>Working Together</a:t>
            </a:r>
            <a:endParaRPr lang="en-GB" u="sng" dirty="0"/>
          </a:p>
        </p:txBody>
      </p:sp>
      <p:sp>
        <p:nvSpPr>
          <p:cNvPr id="3" name="Content Placeholder 1"/>
          <p:cNvSpPr txBox="1">
            <a:spLocks/>
          </p:cNvSpPr>
          <p:nvPr/>
        </p:nvSpPr>
        <p:spPr>
          <a:xfrm>
            <a:off x="753034" y="1909482"/>
            <a:ext cx="10529047" cy="4182036"/>
          </a:xfrm>
          <a:prstGeom prst="rect">
            <a:avLst/>
          </a:prstGeom>
        </p:spPr>
        <p:txBody>
          <a:bodyPr vert="horz" lIns="0" tIns="45720" rIns="0" bIns="45720" rtlCol="0" anchor="t">
            <a:normAutofit lnSpcReduction="1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lvl="1"/>
            <a:r>
              <a:rPr lang="en-GB" altLang="en-US" sz="2400" dirty="0" smtClean="0">
                <a:solidFill>
                  <a:schemeClr val="tx1"/>
                </a:solidFill>
              </a:rPr>
              <a:t>If </a:t>
            </a:r>
            <a:r>
              <a:rPr lang="en-GB" altLang="en-US" sz="2400" dirty="0">
                <a:solidFill>
                  <a:schemeClr val="tx1"/>
                </a:solidFill>
              </a:rPr>
              <a:t>you have any queries regarding your child, please do not hesitate to contact us on class dojo (Mrs Eccles – Mon/Tues, Mrs Pilkington – Weds/Thurs/Fri)or make an appointment through the office. </a:t>
            </a:r>
          </a:p>
          <a:p>
            <a:pPr lvl="1"/>
            <a:r>
              <a:rPr lang="en-GB" altLang="en-US" sz="2400" dirty="0" smtClean="0">
                <a:solidFill>
                  <a:schemeClr val="tx1"/>
                </a:solidFill>
              </a:rPr>
              <a:t>Any important messages please pass to the school office as we often do not get to this messages during the school day as we are working hard to ensure quality education is being given to your child. Attendance and appointment messages must be given to the school office. </a:t>
            </a:r>
          </a:p>
          <a:p>
            <a:pPr marL="457200" lvl="1" indent="0" algn="ctr">
              <a:buNone/>
            </a:pPr>
            <a:endParaRPr lang="en-GB" altLang="en-US" sz="2400" dirty="0" smtClean="0">
              <a:solidFill>
                <a:schemeClr val="accent1">
                  <a:lumMod val="75000"/>
                </a:schemeClr>
              </a:solidFill>
            </a:endParaRPr>
          </a:p>
          <a:p>
            <a:pPr marL="457200" lvl="1" indent="0" algn="ctr">
              <a:buNone/>
            </a:pPr>
            <a:r>
              <a:rPr lang="en-GB" altLang="en-US" sz="2400" dirty="0" smtClean="0">
                <a:solidFill>
                  <a:schemeClr val="accent1">
                    <a:lumMod val="75000"/>
                  </a:schemeClr>
                </a:solidFill>
              </a:rPr>
              <a:t>We </a:t>
            </a:r>
            <a:r>
              <a:rPr lang="en-GB" altLang="en-US" sz="2400" dirty="0">
                <a:solidFill>
                  <a:schemeClr val="accent1">
                    <a:lumMod val="75000"/>
                  </a:schemeClr>
                </a:solidFill>
              </a:rPr>
              <a:t>would like to thank you for your continued support and we are looking forward to a successful school year</a:t>
            </a:r>
            <a:r>
              <a:rPr lang="en-GB" altLang="en-US" sz="2400" dirty="0">
                <a:solidFill>
                  <a:schemeClr val="tx1"/>
                </a:solidFill>
              </a:rPr>
              <a:t>.</a:t>
            </a:r>
          </a:p>
          <a:p>
            <a:pPr lvl="1"/>
            <a:endParaRPr lang="en-GB" altLang="en-US" sz="2400" dirty="0">
              <a:solidFill>
                <a:schemeClr val="tx1"/>
              </a:solidFill>
            </a:endParaRPr>
          </a:p>
          <a:p>
            <a:pPr lvl="2">
              <a:buFont typeface="Wingdings 2" pitchFamily="18" charset="2"/>
              <a:buNone/>
            </a:pPr>
            <a:endParaRPr lang="en-GB" alt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5877" y="301019"/>
            <a:ext cx="1322387"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ow to Find Your Student Code in ClassDoj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44476" y="385476"/>
            <a:ext cx="1662247" cy="945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7730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9777" y="880154"/>
            <a:ext cx="10515600" cy="1325563"/>
          </a:xfrm>
        </p:spPr>
        <p:txBody>
          <a:bodyPr>
            <a:normAutofit/>
          </a:bodyPr>
          <a:lstStyle/>
          <a:p>
            <a:r>
              <a:rPr lang="en-GB" sz="4800" dirty="0" smtClean="0"/>
              <a:t>Any Questions?</a:t>
            </a:r>
            <a:endParaRPr lang="en-GB" sz="4800" dirty="0"/>
          </a:p>
        </p:txBody>
      </p:sp>
      <p:pic>
        <p:nvPicPr>
          <p:cNvPr id="4" name="Picture 3"/>
          <p:cNvPicPr>
            <a:picLocks noChangeAspect="1"/>
          </p:cNvPicPr>
          <p:nvPr/>
        </p:nvPicPr>
        <p:blipFill>
          <a:blip r:embed="rId2"/>
          <a:stretch>
            <a:fillRect/>
          </a:stretch>
        </p:blipFill>
        <p:spPr>
          <a:xfrm>
            <a:off x="4507638" y="2205717"/>
            <a:ext cx="2193608" cy="2014538"/>
          </a:xfrm>
          <a:prstGeom prst="rect">
            <a:avLst/>
          </a:prstGeom>
        </p:spPr>
      </p:pic>
      <p:pic>
        <p:nvPicPr>
          <p:cNvPr id="5" name="Picture 4"/>
          <p:cNvPicPr>
            <a:picLocks noChangeAspect="1"/>
          </p:cNvPicPr>
          <p:nvPr/>
        </p:nvPicPr>
        <p:blipFill>
          <a:blip r:embed="rId3"/>
          <a:stretch>
            <a:fillRect/>
          </a:stretch>
        </p:blipFill>
        <p:spPr>
          <a:xfrm>
            <a:off x="3073678" y="4398509"/>
            <a:ext cx="5621830" cy="1323703"/>
          </a:xfrm>
          <a:prstGeom prst="rect">
            <a:avLst/>
          </a:prstGeom>
        </p:spPr>
      </p:pic>
    </p:spTree>
    <p:extLst>
      <p:ext uri="{BB962C8B-B14F-4D97-AF65-F5344CB8AC3E}">
        <p14:creationId xmlns:p14="http://schemas.microsoft.com/office/powerpoint/2010/main" val="306151382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965</TotalTime>
  <Words>1260</Words>
  <Application>Microsoft Office PowerPoint</Application>
  <PresentationFormat>Widescreen</PresentationFormat>
  <Paragraphs>136</Paragraphs>
  <Slides>28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Wingdings</vt:lpstr>
      <vt:lpstr>Wingdings 2</vt:lpstr>
      <vt:lpstr>Wingdings 3</vt:lpstr>
      <vt:lpstr>1_Office Theme</vt:lpstr>
      <vt:lpstr>Welcome to Year 5</vt:lpstr>
      <vt:lpstr>Vision for the Year</vt:lpstr>
      <vt:lpstr>Year 5J Class Page</vt:lpstr>
      <vt:lpstr>Our Behaviour Charter</vt:lpstr>
      <vt:lpstr>PowerPoint Presentation</vt:lpstr>
      <vt:lpstr>Year 5 curriculum in brief</vt:lpstr>
      <vt:lpstr>Earrings</vt:lpstr>
      <vt:lpstr>PowerPoint Presentation</vt:lpstr>
      <vt:lpstr>PowerPoint Presentation</vt:lpstr>
      <vt:lpstr>PowerPoint Presentation</vt:lpstr>
      <vt:lpstr>English Curriculum</vt:lpstr>
      <vt:lpstr>Reading</vt:lpstr>
      <vt:lpstr>Home Reading books</vt:lpstr>
      <vt:lpstr>PowerPoint Presentation</vt:lpstr>
      <vt:lpstr>Writing</vt:lpstr>
      <vt:lpstr>PowerPoint Presentation</vt:lpstr>
      <vt:lpstr>PowerPoint Presentation</vt:lpstr>
      <vt:lpstr>Spelling</vt:lpstr>
      <vt:lpstr>Maths</vt:lpstr>
      <vt:lpstr>PowerPoint Presentation</vt:lpstr>
      <vt:lpstr>RE</vt:lpstr>
      <vt:lpstr>How can you help?  </vt:lpstr>
      <vt:lpstr>Homework</vt:lpstr>
      <vt:lpstr>Online Safety</vt:lpstr>
      <vt:lpstr>PowerPoint Presentation</vt:lpstr>
      <vt:lpstr>PowerPoint Presentation</vt:lpstr>
      <vt:lpstr>Working Together</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Pilkington</dc:creator>
  <cp:lastModifiedBy>Natalie Pilkington</cp:lastModifiedBy>
  <cp:revision>16</cp:revision>
  <dcterms:created xsi:type="dcterms:W3CDTF">2024-01-23T15:43:08Z</dcterms:created>
  <dcterms:modified xsi:type="dcterms:W3CDTF">2024-09-17T16:02:37Z</dcterms:modified>
</cp:coreProperties>
</file>