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4" r:id="rId1"/>
  </p:sldMasterIdLst>
  <p:notesMasterIdLst>
    <p:notesMasterId r:id="rId40"/>
  </p:notesMasterIdLst>
  <p:handoutMasterIdLst>
    <p:handoutMasterId r:id="rId41"/>
  </p:handoutMasterIdLst>
  <p:sldIdLst>
    <p:sldId id="365" r:id="rId2"/>
    <p:sldId id="366" r:id="rId3"/>
    <p:sldId id="379" r:id="rId4"/>
    <p:sldId id="290" r:id="rId5"/>
    <p:sldId id="393" r:id="rId6"/>
    <p:sldId id="381" r:id="rId7"/>
    <p:sldId id="338" r:id="rId8"/>
    <p:sldId id="395" r:id="rId9"/>
    <p:sldId id="388" r:id="rId10"/>
    <p:sldId id="383" r:id="rId11"/>
    <p:sldId id="336" r:id="rId12"/>
    <p:sldId id="389" r:id="rId13"/>
    <p:sldId id="390" r:id="rId14"/>
    <p:sldId id="391" r:id="rId15"/>
    <p:sldId id="392" r:id="rId16"/>
    <p:sldId id="384" r:id="rId17"/>
    <p:sldId id="386" r:id="rId18"/>
    <p:sldId id="332" r:id="rId19"/>
    <p:sldId id="306" r:id="rId20"/>
    <p:sldId id="329" r:id="rId21"/>
    <p:sldId id="272" r:id="rId22"/>
    <p:sldId id="387" r:id="rId23"/>
    <p:sldId id="305" r:id="rId24"/>
    <p:sldId id="330" r:id="rId25"/>
    <p:sldId id="312" r:id="rId26"/>
    <p:sldId id="327" r:id="rId27"/>
    <p:sldId id="322" r:id="rId28"/>
    <p:sldId id="323" r:id="rId29"/>
    <p:sldId id="349" r:id="rId30"/>
    <p:sldId id="347" r:id="rId31"/>
    <p:sldId id="364" r:id="rId32"/>
    <p:sldId id="368" r:id="rId33"/>
    <p:sldId id="351" r:id="rId34"/>
    <p:sldId id="352" r:id="rId35"/>
    <p:sldId id="385" r:id="rId36"/>
    <p:sldId id="375" r:id="rId37"/>
    <p:sldId id="376" r:id="rId38"/>
    <p:sldId id="378" r:id="rId39"/>
  </p:sldIdLst>
  <p:sldSz cx="9144000" cy="6858000" type="screen4x3"/>
  <p:notesSz cx="6797675" cy="9926638"/>
  <p:defaultTextStyle>
    <a:defPPr>
      <a:defRPr lang="en-GB"/>
    </a:defPPr>
    <a:lvl1pPr algn="l" rtl="0" fontAlgn="base">
      <a:spcBef>
        <a:spcPct val="0"/>
      </a:spcBef>
      <a:spcAft>
        <a:spcPct val="0"/>
      </a:spcAft>
      <a:defRPr sz="1600" kern="1200">
        <a:solidFill>
          <a:schemeClr val="tx1"/>
        </a:solidFill>
        <a:latin typeface="Comic Sans MS" pitchFamily="66" charset="0"/>
        <a:ea typeface="+mn-ea"/>
        <a:cs typeface="Arial" charset="0"/>
      </a:defRPr>
    </a:lvl1pPr>
    <a:lvl2pPr marL="457200" algn="l" rtl="0" fontAlgn="base">
      <a:spcBef>
        <a:spcPct val="0"/>
      </a:spcBef>
      <a:spcAft>
        <a:spcPct val="0"/>
      </a:spcAft>
      <a:defRPr sz="1600" kern="1200">
        <a:solidFill>
          <a:schemeClr val="tx1"/>
        </a:solidFill>
        <a:latin typeface="Comic Sans MS" pitchFamily="66" charset="0"/>
        <a:ea typeface="+mn-ea"/>
        <a:cs typeface="Arial" charset="0"/>
      </a:defRPr>
    </a:lvl2pPr>
    <a:lvl3pPr marL="914400" algn="l" rtl="0" fontAlgn="base">
      <a:spcBef>
        <a:spcPct val="0"/>
      </a:spcBef>
      <a:spcAft>
        <a:spcPct val="0"/>
      </a:spcAft>
      <a:defRPr sz="1600" kern="1200">
        <a:solidFill>
          <a:schemeClr val="tx1"/>
        </a:solidFill>
        <a:latin typeface="Comic Sans MS" pitchFamily="66" charset="0"/>
        <a:ea typeface="+mn-ea"/>
        <a:cs typeface="Arial" charset="0"/>
      </a:defRPr>
    </a:lvl3pPr>
    <a:lvl4pPr marL="1371600" algn="l" rtl="0" fontAlgn="base">
      <a:spcBef>
        <a:spcPct val="0"/>
      </a:spcBef>
      <a:spcAft>
        <a:spcPct val="0"/>
      </a:spcAft>
      <a:defRPr sz="1600" kern="1200">
        <a:solidFill>
          <a:schemeClr val="tx1"/>
        </a:solidFill>
        <a:latin typeface="Comic Sans MS" pitchFamily="66" charset="0"/>
        <a:ea typeface="+mn-ea"/>
        <a:cs typeface="Arial" charset="0"/>
      </a:defRPr>
    </a:lvl4pPr>
    <a:lvl5pPr marL="1828800" algn="l" rtl="0" fontAlgn="base">
      <a:spcBef>
        <a:spcPct val="0"/>
      </a:spcBef>
      <a:spcAft>
        <a:spcPct val="0"/>
      </a:spcAft>
      <a:defRPr sz="1600" kern="1200">
        <a:solidFill>
          <a:schemeClr val="tx1"/>
        </a:solidFill>
        <a:latin typeface="Comic Sans MS" pitchFamily="66" charset="0"/>
        <a:ea typeface="+mn-ea"/>
        <a:cs typeface="Arial" charset="0"/>
      </a:defRPr>
    </a:lvl5pPr>
    <a:lvl6pPr marL="2286000" algn="l" defTabSz="914400" rtl="0" eaLnBrk="1" latinLnBrk="0" hangingPunct="1">
      <a:defRPr sz="1600" kern="1200">
        <a:solidFill>
          <a:schemeClr val="tx1"/>
        </a:solidFill>
        <a:latin typeface="Comic Sans MS" pitchFamily="66" charset="0"/>
        <a:ea typeface="+mn-ea"/>
        <a:cs typeface="Arial" charset="0"/>
      </a:defRPr>
    </a:lvl6pPr>
    <a:lvl7pPr marL="2743200" algn="l" defTabSz="914400" rtl="0" eaLnBrk="1" latinLnBrk="0" hangingPunct="1">
      <a:defRPr sz="1600" kern="1200">
        <a:solidFill>
          <a:schemeClr val="tx1"/>
        </a:solidFill>
        <a:latin typeface="Comic Sans MS" pitchFamily="66" charset="0"/>
        <a:ea typeface="+mn-ea"/>
        <a:cs typeface="Arial" charset="0"/>
      </a:defRPr>
    </a:lvl7pPr>
    <a:lvl8pPr marL="3200400" algn="l" defTabSz="914400" rtl="0" eaLnBrk="1" latinLnBrk="0" hangingPunct="1">
      <a:defRPr sz="1600" kern="1200">
        <a:solidFill>
          <a:schemeClr val="tx1"/>
        </a:solidFill>
        <a:latin typeface="Comic Sans MS" pitchFamily="66" charset="0"/>
        <a:ea typeface="+mn-ea"/>
        <a:cs typeface="Arial" charset="0"/>
      </a:defRPr>
    </a:lvl8pPr>
    <a:lvl9pPr marL="3657600" algn="l" defTabSz="914400" rtl="0" eaLnBrk="1" latinLnBrk="0" hangingPunct="1">
      <a:defRPr sz="1600" kern="1200">
        <a:solidFill>
          <a:schemeClr val="tx1"/>
        </a:solidFill>
        <a:latin typeface="Comic Sans MS" pitchFamily="66"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003399"/>
    <a:srgbClr val="0000CC"/>
    <a:srgbClr val="D04F00"/>
    <a:srgbClr val="FFFF99"/>
    <a:srgbClr val="660066"/>
    <a:srgbClr val="96A8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694" autoAdjust="0"/>
    <p:restoredTop sz="89455" autoAdjust="0"/>
  </p:normalViewPr>
  <p:slideViewPr>
    <p:cSldViewPr>
      <p:cViewPr varScale="1">
        <p:scale>
          <a:sx n="103" d="100"/>
          <a:sy n="103" d="100"/>
        </p:scale>
        <p:origin x="2022" y="102"/>
      </p:cViewPr>
      <p:guideLst>
        <p:guide orient="horz" pos="2160"/>
        <p:guide pos="2880"/>
      </p:guideLst>
    </p:cSldViewPr>
  </p:slideViewPr>
  <p:outlineViewPr>
    <p:cViewPr>
      <p:scale>
        <a:sx n="33" d="100"/>
        <a:sy n="33" d="100"/>
      </p:scale>
      <p:origin x="0" y="15888"/>
    </p:cViewPr>
  </p:outlineViewPr>
  <p:notesTextViewPr>
    <p:cViewPr>
      <p:scale>
        <a:sx n="100" d="100"/>
        <a:sy n="100" d="100"/>
      </p:scale>
      <p:origin x="0" y="0"/>
    </p:cViewPr>
  </p:notesTextViewPr>
  <p:sorterViewPr>
    <p:cViewPr>
      <p:scale>
        <a:sx n="80" d="100"/>
        <a:sy n="80" d="100"/>
      </p:scale>
      <p:origin x="0" y="0"/>
    </p:cViewPr>
  </p:sorterViewPr>
  <p:notesViewPr>
    <p:cSldViewPr>
      <p:cViewPr>
        <p:scale>
          <a:sx n="70" d="100"/>
          <a:sy n="70" d="100"/>
        </p:scale>
        <p:origin x="48" y="-43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3970" name="Rectangle 2"/>
          <p:cNvSpPr>
            <a:spLocks noGrp="1" noChangeArrowheads="1"/>
          </p:cNvSpPr>
          <p:nvPr>
            <p:ph type="hdr" sz="quarter"/>
          </p:nvPr>
        </p:nvSpPr>
        <p:spPr bwMode="auto">
          <a:xfrm>
            <a:off x="0" y="0"/>
            <a:ext cx="2945659" cy="495703"/>
          </a:xfrm>
          <a:prstGeom prst="rect">
            <a:avLst/>
          </a:prstGeom>
          <a:noFill/>
          <a:ln w="9525">
            <a:noFill/>
            <a:miter lim="800000"/>
            <a:headEnd/>
            <a:tailEnd/>
          </a:ln>
          <a:effectLst/>
        </p:spPr>
        <p:txBody>
          <a:bodyPr vert="horz" wrap="square" lIns="90635" tIns="45318" rIns="90635" bIns="45318" numCol="1" anchor="t" anchorCtr="0" compatLnSpc="1">
            <a:prstTxWarp prst="textNoShape">
              <a:avLst/>
            </a:prstTxWarp>
          </a:bodyPr>
          <a:lstStyle>
            <a:lvl1pPr eaLnBrk="0" hangingPunct="0">
              <a:defRPr sz="1200">
                <a:cs typeface="+mn-cs"/>
              </a:defRPr>
            </a:lvl1pPr>
          </a:lstStyle>
          <a:p>
            <a:pPr>
              <a:defRPr/>
            </a:pPr>
            <a:endParaRPr lang="en-GB"/>
          </a:p>
        </p:txBody>
      </p:sp>
      <p:sp>
        <p:nvSpPr>
          <p:cNvPr id="83971" name="Rectangle 3"/>
          <p:cNvSpPr>
            <a:spLocks noGrp="1" noChangeArrowheads="1"/>
          </p:cNvSpPr>
          <p:nvPr>
            <p:ph type="dt" sz="quarter" idx="1"/>
          </p:nvPr>
        </p:nvSpPr>
        <p:spPr bwMode="auto">
          <a:xfrm>
            <a:off x="3850443" y="0"/>
            <a:ext cx="2945659" cy="495703"/>
          </a:xfrm>
          <a:prstGeom prst="rect">
            <a:avLst/>
          </a:prstGeom>
          <a:noFill/>
          <a:ln w="9525">
            <a:noFill/>
            <a:miter lim="800000"/>
            <a:headEnd/>
            <a:tailEnd/>
          </a:ln>
          <a:effectLst/>
        </p:spPr>
        <p:txBody>
          <a:bodyPr vert="horz" wrap="square" lIns="90635" tIns="45318" rIns="90635" bIns="45318" numCol="1" anchor="t" anchorCtr="0" compatLnSpc="1">
            <a:prstTxWarp prst="textNoShape">
              <a:avLst/>
            </a:prstTxWarp>
          </a:bodyPr>
          <a:lstStyle>
            <a:lvl1pPr algn="r" eaLnBrk="0" hangingPunct="0">
              <a:defRPr sz="1200">
                <a:cs typeface="+mn-cs"/>
              </a:defRPr>
            </a:lvl1pPr>
          </a:lstStyle>
          <a:p>
            <a:pPr>
              <a:defRPr/>
            </a:pPr>
            <a:fld id="{88514FBE-98F5-46B2-AED0-00803B170585}" type="datetimeFigureOut">
              <a:rPr lang="en-GB"/>
              <a:pPr>
                <a:defRPr/>
              </a:pPr>
              <a:t>28/03/2023</a:t>
            </a:fld>
            <a:endParaRPr lang="en-GB" dirty="0"/>
          </a:p>
        </p:txBody>
      </p:sp>
      <p:sp>
        <p:nvSpPr>
          <p:cNvPr id="83972" name="Rectangle 4"/>
          <p:cNvSpPr>
            <a:spLocks noGrp="1" noChangeArrowheads="1"/>
          </p:cNvSpPr>
          <p:nvPr>
            <p:ph type="ftr" sz="quarter" idx="2"/>
          </p:nvPr>
        </p:nvSpPr>
        <p:spPr bwMode="auto">
          <a:xfrm>
            <a:off x="0" y="9429362"/>
            <a:ext cx="2945659" cy="495703"/>
          </a:xfrm>
          <a:prstGeom prst="rect">
            <a:avLst/>
          </a:prstGeom>
          <a:noFill/>
          <a:ln w="9525">
            <a:noFill/>
            <a:miter lim="800000"/>
            <a:headEnd/>
            <a:tailEnd/>
          </a:ln>
          <a:effectLst/>
        </p:spPr>
        <p:txBody>
          <a:bodyPr vert="horz" wrap="square" lIns="90635" tIns="45318" rIns="90635" bIns="45318" numCol="1" anchor="b" anchorCtr="0" compatLnSpc="1">
            <a:prstTxWarp prst="textNoShape">
              <a:avLst/>
            </a:prstTxWarp>
          </a:bodyPr>
          <a:lstStyle>
            <a:lvl1pPr eaLnBrk="0" hangingPunct="0">
              <a:defRPr sz="1200">
                <a:cs typeface="+mn-cs"/>
              </a:defRPr>
            </a:lvl1pPr>
          </a:lstStyle>
          <a:p>
            <a:pPr>
              <a:defRPr/>
            </a:pPr>
            <a:endParaRPr lang="en-GB"/>
          </a:p>
        </p:txBody>
      </p:sp>
      <p:sp>
        <p:nvSpPr>
          <p:cNvPr id="83973" name="Rectangle 5"/>
          <p:cNvSpPr>
            <a:spLocks noGrp="1" noChangeArrowheads="1"/>
          </p:cNvSpPr>
          <p:nvPr>
            <p:ph type="sldNum" sz="quarter" idx="3"/>
          </p:nvPr>
        </p:nvSpPr>
        <p:spPr bwMode="auto">
          <a:xfrm>
            <a:off x="3850443" y="9429362"/>
            <a:ext cx="2945659" cy="495703"/>
          </a:xfrm>
          <a:prstGeom prst="rect">
            <a:avLst/>
          </a:prstGeom>
          <a:noFill/>
          <a:ln w="9525">
            <a:noFill/>
            <a:miter lim="800000"/>
            <a:headEnd/>
            <a:tailEnd/>
          </a:ln>
          <a:effectLst/>
        </p:spPr>
        <p:txBody>
          <a:bodyPr vert="horz" wrap="square" lIns="90635" tIns="45318" rIns="90635" bIns="45318" numCol="1" anchor="b" anchorCtr="0" compatLnSpc="1">
            <a:prstTxWarp prst="textNoShape">
              <a:avLst/>
            </a:prstTxWarp>
          </a:bodyPr>
          <a:lstStyle>
            <a:lvl1pPr algn="r" eaLnBrk="0" hangingPunct="0">
              <a:defRPr sz="1200">
                <a:cs typeface="+mn-cs"/>
              </a:defRPr>
            </a:lvl1pPr>
          </a:lstStyle>
          <a:p>
            <a:pPr>
              <a:defRPr/>
            </a:pPr>
            <a:fld id="{657B760C-7EFE-4BEA-95F0-CBA717DA25BE}" type="slidenum">
              <a:rPr lang="en-GB"/>
              <a:pPr>
                <a:defRPr/>
              </a:pPr>
              <a:t>‹#›</a:t>
            </a:fld>
            <a:endParaRPr lang="en-GB" dirty="0"/>
          </a:p>
        </p:txBody>
      </p:sp>
    </p:spTree>
    <p:extLst>
      <p:ext uri="{BB962C8B-B14F-4D97-AF65-F5344CB8AC3E}">
        <p14:creationId xmlns:p14="http://schemas.microsoft.com/office/powerpoint/2010/main" val="38621300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2945659" cy="495703"/>
          </a:xfrm>
          <a:prstGeom prst="rect">
            <a:avLst/>
          </a:prstGeom>
          <a:noFill/>
          <a:ln w="9525">
            <a:noFill/>
            <a:miter lim="800000"/>
            <a:headEnd/>
            <a:tailEnd/>
          </a:ln>
          <a:effectLst/>
        </p:spPr>
        <p:txBody>
          <a:bodyPr vert="horz" wrap="square" lIns="90635" tIns="45318" rIns="90635" bIns="45318" numCol="1" anchor="t" anchorCtr="0" compatLnSpc="1">
            <a:prstTxWarp prst="textNoShape">
              <a:avLst/>
            </a:prstTxWarp>
          </a:bodyPr>
          <a:lstStyle>
            <a:lvl1pPr>
              <a:defRPr sz="1200">
                <a:latin typeface="Arial" charset="0"/>
                <a:cs typeface="+mn-cs"/>
              </a:defRPr>
            </a:lvl1pPr>
          </a:lstStyle>
          <a:p>
            <a:pPr>
              <a:defRPr/>
            </a:pPr>
            <a:endParaRPr lang="en-GB"/>
          </a:p>
        </p:txBody>
      </p:sp>
      <p:sp>
        <p:nvSpPr>
          <p:cNvPr id="13315" name="Rectangle 3"/>
          <p:cNvSpPr>
            <a:spLocks noGrp="1" noChangeArrowheads="1"/>
          </p:cNvSpPr>
          <p:nvPr>
            <p:ph type="dt" idx="1"/>
          </p:nvPr>
        </p:nvSpPr>
        <p:spPr bwMode="auto">
          <a:xfrm>
            <a:off x="3850443" y="0"/>
            <a:ext cx="2945659" cy="495703"/>
          </a:xfrm>
          <a:prstGeom prst="rect">
            <a:avLst/>
          </a:prstGeom>
          <a:noFill/>
          <a:ln w="9525">
            <a:noFill/>
            <a:miter lim="800000"/>
            <a:headEnd/>
            <a:tailEnd/>
          </a:ln>
          <a:effectLst/>
        </p:spPr>
        <p:txBody>
          <a:bodyPr vert="horz" wrap="square" lIns="90635" tIns="45318" rIns="90635" bIns="45318" numCol="1" anchor="t" anchorCtr="0" compatLnSpc="1">
            <a:prstTxWarp prst="textNoShape">
              <a:avLst/>
            </a:prstTxWarp>
          </a:bodyPr>
          <a:lstStyle>
            <a:lvl1pPr algn="r">
              <a:defRPr sz="1200">
                <a:latin typeface="Arial" charset="0"/>
                <a:cs typeface="+mn-cs"/>
              </a:defRPr>
            </a:lvl1pPr>
          </a:lstStyle>
          <a:p>
            <a:pPr>
              <a:defRPr/>
            </a:pPr>
            <a:endParaRPr lang="en-GB"/>
          </a:p>
        </p:txBody>
      </p:sp>
      <p:sp>
        <p:nvSpPr>
          <p:cNvPr id="67588"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13317" name="Rectangle 5"/>
          <p:cNvSpPr>
            <a:spLocks noGrp="1" noChangeArrowheads="1"/>
          </p:cNvSpPr>
          <p:nvPr>
            <p:ph type="body" sz="quarter" idx="3"/>
          </p:nvPr>
        </p:nvSpPr>
        <p:spPr bwMode="auto">
          <a:xfrm>
            <a:off x="679768" y="4714681"/>
            <a:ext cx="5438140" cy="4467617"/>
          </a:xfrm>
          <a:prstGeom prst="rect">
            <a:avLst/>
          </a:prstGeom>
          <a:noFill/>
          <a:ln w="9525">
            <a:noFill/>
            <a:miter lim="800000"/>
            <a:headEnd/>
            <a:tailEnd/>
          </a:ln>
          <a:effectLst/>
        </p:spPr>
        <p:txBody>
          <a:bodyPr vert="horz" wrap="square" lIns="90635" tIns="45318" rIns="90635" bIns="45318"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13318" name="Rectangle 6"/>
          <p:cNvSpPr>
            <a:spLocks noGrp="1" noChangeArrowheads="1"/>
          </p:cNvSpPr>
          <p:nvPr>
            <p:ph type="ftr" sz="quarter" idx="4"/>
          </p:nvPr>
        </p:nvSpPr>
        <p:spPr bwMode="auto">
          <a:xfrm>
            <a:off x="0" y="9429362"/>
            <a:ext cx="2945659" cy="495703"/>
          </a:xfrm>
          <a:prstGeom prst="rect">
            <a:avLst/>
          </a:prstGeom>
          <a:noFill/>
          <a:ln w="9525">
            <a:noFill/>
            <a:miter lim="800000"/>
            <a:headEnd/>
            <a:tailEnd/>
          </a:ln>
          <a:effectLst/>
        </p:spPr>
        <p:txBody>
          <a:bodyPr vert="horz" wrap="square" lIns="90635" tIns="45318" rIns="90635" bIns="45318" numCol="1" anchor="b" anchorCtr="0" compatLnSpc="1">
            <a:prstTxWarp prst="textNoShape">
              <a:avLst/>
            </a:prstTxWarp>
          </a:bodyPr>
          <a:lstStyle>
            <a:lvl1pPr>
              <a:defRPr sz="1200">
                <a:latin typeface="Arial" charset="0"/>
                <a:cs typeface="+mn-cs"/>
              </a:defRPr>
            </a:lvl1pPr>
          </a:lstStyle>
          <a:p>
            <a:pPr>
              <a:defRPr/>
            </a:pPr>
            <a:endParaRPr lang="en-GB"/>
          </a:p>
        </p:txBody>
      </p:sp>
      <p:sp>
        <p:nvSpPr>
          <p:cNvPr id="13319" name="Rectangle 7"/>
          <p:cNvSpPr>
            <a:spLocks noGrp="1" noChangeArrowheads="1"/>
          </p:cNvSpPr>
          <p:nvPr>
            <p:ph type="sldNum" sz="quarter" idx="5"/>
          </p:nvPr>
        </p:nvSpPr>
        <p:spPr bwMode="auto">
          <a:xfrm>
            <a:off x="3850443" y="9429362"/>
            <a:ext cx="2945659" cy="495703"/>
          </a:xfrm>
          <a:prstGeom prst="rect">
            <a:avLst/>
          </a:prstGeom>
          <a:noFill/>
          <a:ln w="9525">
            <a:noFill/>
            <a:miter lim="800000"/>
            <a:headEnd/>
            <a:tailEnd/>
          </a:ln>
          <a:effectLst/>
        </p:spPr>
        <p:txBody>
          <a:bodyPr vert="horz" wrap="square" lIns="90635" tIns="45318" rIns="90635" bIns="45318" numCol="1" anchor="b" anchorCtr="0" compatLnSpc="1">
            <a:prstTxWarp prst="textNoShape">
              <a:avLst/>
            </a:prstTxWarp>
          </a:bodyPr>
          <a:lstStyle>
            <a:lvl1pPr algn="r">
              <a:defRPr sz="1200">
                <a:latin typeface="Arial" charset="0"/>
                <a:cs typeface="+mn-cs"/>
              </a:defRPr>
            </a:lvl1pPr>
          </a:lstStyle>
          <a:p>
            <a:pPr>
              <a:defRPr/>
            </a:pPr>
            <a:fld id="{C7F301AF-B2B4-4C1A-872B-CEF9AE9E8FC8}" type="slidenum">
              <a:rPr lang="en-GB"/>
              <a:pPr>
                <a:defRPr/>
              </a:pPr>
              <a:t>‹#›</a:t>
            </a:fld>
            <a:endParaRPr lang="en-GB" dirty="0"/>
          </a:p>
        </p:txBody>
      </p:sp>
    </p:spTree>
    <p:extLst>
      <p:ext uri="{BB962C8B-B14F-4D97-AF65-F5344CB8AC3E}">
        <p14:creationId xmlns:p14="http://schemas.microsoft.com/office/powerpoint/2010/main" val="135955235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a:ln/>
        </p:spPr>
        <p:txBody>
          <a:bodyPr/>
          <a:lstStyle/>
          <a:p>
            <a:r>
              <a:rPr lang="en-US" dirty="0"/>
              <a:t>This workshop can be delivered as a whole session or in 2 or 3 shorter sessions depending on numbers of parents. </a:t>
            </a:r>
          </a:p>
          <a:p>
            <a:endParaRPr lang="en-US" dirty="0" smtClean="0"/>
          </a:p>
        </p:txBody>
      </p:sp>
      <p:sp>
        <p:nvSpPr>
          <p:cNvPr id="61444"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54139149-7E94-4B57-A9BE-A06675E4C46D}" type="slidenum">
              <a:rPr lang="en-GB" sz="1200">
                <a:solidFill>
                  <a:prstClr val="black"/>
                </a:solidFill>
                <a:latin typeface="Arial" charset="0"/>
              </a:rPr>
              <a:pPr eaLnBrk="1" hangingPunct="1">
                <a:defRPr/>
              </a:pPr>
              <a:t>1</a:t>
            </a:fld>
            <a:endParaRPr lang="en-GB" sz="1200" dirty="0">
              <a:solidFill>
                <a:prstClr val="black"/>
              </a:solidFill>
              <a:latin typeface="Arial" charset="0"/>
            </a:endParaRPr>
          </a:p>
        </p:txBody>
      </p:sp>
    </p:spTree>
    <p:extLst>
      <p:ext uri="{BB962C8B-B14F-4D97-AF65-F5344CB8AC3E}">
        <p14:creationId xmlns:p14="http://schemas.microsoft.com/office/powerpoint/2010/main" val="24194718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p:spPr>
        <p:txBody>
          <a:bodyPr/>
          <a:lstStyle/>
          <a:p>
            <a:r>
              <a:rPr lang="en-GB" dirty="0"/>
              <a:t>Share aims and highlight the importance of asking questions, seeking clarification throughout the session.</a:t>
            </a:r>
          </a:p>
          <a:p>
            <a:r>
              <a:rPr lang="en-GB" dirty="0" smtClean="0"/>
              <a:t>It’s </a:t>
            </a:r>
            <a:r>
              <a:rPr lang="en-GB" dirty="0"/>
              <a:t>always good to identify the probable length of the session – approx. 90 minutes as a whole session</a:t>
            </a:r>
          </a:p>
          <a:p>
            <a:endParaRPr lang="en-GB" dirty="0" smtClean="0"/>
          </a:p>
        </p:txBody>
      </p:sp>
      <p:sp>
        <p:nvSpPr>
          <p:cNvPr id="62468"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870B99BC-C098-40E4-B29E-1F7536A5EB31}" type="slidenum">
              <a:rPr lang="en-GB" sz="1200">
                <a:latin typeface="Arial" charset="0"/>
              </a:rPr>
              <a:pPr eaLnBrk="1" hangingPunct="1">
                <a:defRPr/>
              </a:pPr>
              <a:t>2</a:t>
            </a:fld>
            <a:endParaRPr lang="en-GB" sz="1200" dirty="0">
              <a:latin typeface="Arial" charset="0"/>
            </a:endParaRPr>
          </a:p>
        </p:txBody>
      </p:sp>
    </p:spTree>
    <p:extLst>
      <p:ext uri="{BB962C8B-B14F-4D97-AF65-F5344CB8AC3E}">
        <p14:creationId xmlns:p14="http://schemas.microsoft.com/office/powerpoint/2010/main" val="16687110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ln/>
        </p:spPr>
      </p:sp>
      <p:sp>
        <p:nvSpPr>
          <p:cNvPr id="72707"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We can’t assume that parents in attendance know nothing about phonics. Like any classroom there will be different abilities and experiences. It’s important to make parents feel like they are free to ask questions, that no question is silly and that everyone in the room is ‘in the same boat’.</a:t>
            </a:r>
          </a:p>
          <a:p>
            <a:endParaRPr lang="en-GB" dirty="0" smtClean="0"/>
          </a:p>
        </p:txBody>
      </p:sp>
      <p:sp>
        <p:nvSpPr>
          <p:cNvPr id="63492"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42950" indent="-285750" eaLnBrk="0" hangingPunct="0">
              <a:defRPr sz="1600">
                <a:solidFill>
                  <a:schemeClr val="tx1"/>
                </a:solidFill>
                <a:latin typeface="Comic Sans MS" pitchFamily="66" charset="0"/>
              </a:defRPr>
            </a:lvl2pPr>
            <a:lvl3pPr marL="1143000" indent="-228600" eaLnBrk="0" hangingPunct="0">
              <a:defRPr sz="1600">
                <a:solidFill>
                  <a:schemeClr val="tx1"/>
                </a:solidFill>
                <a:latin typeface="Comic Sans MS" pitchFamily="66" charset="0"/>
              </a:defRPr>
            </a:lvl3pPr>
            <a:lvl4pPr marL="1600200" indent="-228600" eaLnBrk="0" hangingPunct="0">
              <a:defRPr sz="1600">
                <a:solidFill>
                  <a:schemeClr val="tx1"/>
                </a:solidFill>
                <a:latin typeface="Comic Sans MS" pitchFamily="66" charset="0"/>
              </a:defRPr>
            </a:lvl4pPr>
            <a:lvl5pPr marL="2057400" indent="-228600" eaLnBrk="0" hangingPunct="0">
              <a:defRPr sz="1600">
                <a:solidFill>
                  <a:schemeClr val="tx1"/>
                </a:solidFill>
                <a:latin typeface="Comic Sans MS" pitchFamily="66" charset="0"/>
              </a:defRPr>
            </a:lvl5pPr>
            <a:lvl6pPr marL="2514600" indent="-228600" eaLnBrk="0" fontAlgn="base" hangingPunct="0">
              <a:spcBef>
                <a:spcPct val="0"/>
              </a:spcBef>
              <a:spcAft>
                <a:spcPct val="0"/>
              </a:spcAft>
              <a:defRPr sz="1600">
                <a:solidFill>
                  <a:schemeClr val="tx1"/>
                </a:solidFill>
                <a:latin typeface="Comic Sans MS" pitchFamily="66" charset="0"/>
              </a:defRPr>
            </a:lvl6pPr>
            <a:lvl7pPr marL="2971800" indent="-228600" eaLnBrk="0" fontAlgn="base" hangingPunct="0">
              <a:spcBef>
                <a:spcPct val="0"/>
              </a:spcBef>
              <a:spcAft>
                <a:spcPct val="0"/>
              </a:spcAft>
              <a:defRPr sz="1600">
                <a:solidFill>
                  <a:schemeClr val="tx1"/>
                </a:solidFill>
                <a:latin typeface="Comic Sans MS" pitchFamily="66" charset="0"/>
              </a:defRPr>
            </a:lvl7pPr>
            <a:lvl8pPr marL="3429000" indent="-228600" eaLnBrk="0" fontAlgn="base" hangingPunct="0">
              <a:spcBef>
                <a:spcPct val="0"/>
              </a:spcBef>
              <a:spcAft>
                <a:spcPct val="0"/>
              </a:spcAft>
              <a:defRPr sz="1600">
                <a:solidFill>
                  <a:schemeClr val="tx1"/>
                </a:solidFill>
                <a:latin typeface="Comic Sans MS" pitchFamily="66" charset="0"/>
              </a:defRPr>
            </a:lvl8pPr>
            <a:lvl9pPr marL="3886200" indent="-228600"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35E407FA-3E28-4B35-AADD-A6FDC8A6A573}" type="slidenum">
              <a:rPr lang="en-GB" sz="1200" smtClean="0">
                <a:latin typeface="Arial" charset="0"/>
              </a:rPr>
              <a:pPr eaLnBrk="1" hangingPunct="1">
                <a:defRPr/>
              </a:pPr>
              <a:t>3</a:t>
            </a:fld>
            <a:endParaRPr lang="en-GB" sz="1200" dirty="0" smtClean="0">
              <a:latin typeface="Arial" charset="0"/>
            </a:endParaRPr>
          </a:p>
        </p:txBody>
      </p:sp>
    </p:spTree>
    <p:extLst>
      <p:ext uri="{BB962C8B-B14F-4D97-AF65-F5344CB8AC3E}">
        <p14:creationId xmlns:p14="http://schemas.microsoft.com/office/powerpoint/2010/main" val="24821272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D55A4A26-BA1A-4050-B647-8F7314BCB24E}" type="slidenum">
              <a:rPr lang="en-GB" sz="1200">
                <a:latin typeface="Arial" charset="0"/>
              </a:rPr>
              <a:pPr eaLnBrk="1" hangingPunct="1">
                <a:defRPr/>
              </a:pPr>
              <a:t>4</a:t>
            </a:fld>
            <a:endParaRPr lang="en-GB" sz="1200" dirty="0">
              <a:latin typeface="Arial"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xfrm>
            <a:off x="906357" y="4714681"/>
            <a:ext cx="4984962" cy="4467617"/>
          </a:xfrm>
          <a:noFill/>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dirty="0" smtClean="0"/>
              <a:t>This is some basic</a:t>
            </a:r>
            <a:r>
              <a:rPr lang="en-US" baseline="0" dirty="0" smtClean="0"/>
              <a:t> background knowledge that everyone supporting phonics needs to know. </a:t>
            </a:r>
            <a:endParaRPr lang="en-US" dirty="0" smtClean="0"/>
          </a:p>
          <a:p>
            <a:pPr eaLnBrk="1" hangingPunct="1"/>
            <a:endParaRPr lang="en-US" dirty="0" smtClean="0"/>
          </a:p>
        </p:txBody>
      </p:sp>
    </p:spTree>
    <p:extLst>
      <p:ext uri="{BB962C8B-B14F-4D97-AF65-F5344CB8AC3E}">
        <p14:creationId xmlns:p14="http://schemas.microsoft.com/office/powerpoint/2010/main" val="17294205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a:ln/>
        </p:spPr>
      </p:sp>
      <p:sp>
        <p:nvSpPr>
          <p:cNvPr id="76803"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Inform parents that we will have a look at some of the games such as Phoneme frames, sound buttons, full circle, countdown, flashcards, buried treasure etc. later in session in order to show how they can support their children at home.</a:t>
            </a:r>
          </a:p>
          <a:p>
            <a:endParaRPr lang="en-GB" dirty="0" smtClean="0"/>
          </a:p>
        </p:txBody>
      </p:sp>
      <p:sp>
        <p:nvSpPr>
          <p:cNvPr id="65540"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903B58A1-9460-45C6-AD1B-4AF42731F2DC}" type="slidenum">
              <a:rPr lang="en-GB" sz="1200">
                <a:latin typeface="Arial" charset="0"/>
              </a:rPr>
              <a:pPr eaLnBrk="1" hangingPunct="1">
                <a:defRPr/>
              </a:pPr>
              <a:t>7</a:t>
            </a:fld>
            <a:endParaRPr lang="en-GB" sz="1200" dirty="0">
              <a:latin typeface="Arial" charset="0"/>
            </a:endParaRPr>
          </a:p>
        </p:txBody>
      </p:sp>
    </p:spTree>
    <p:extLst>
      <p:ext uri="{BB962C8B-B14F-4D97-AF65-F5344CB8AC3E}">
        <p14:creationId xmlns:p14="http://schemas.microsoft.com/office/powerpoint/2010/main" val="1972022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09606AC-3F4A-40E6-AF1B-19C7A3122E20}" type="slidenum">
              <a:rPr lang="en-GB" smtClean="0"/>
              <a:t>8</a:t>
            </a:fld>
            <a:endParaRPr lang="en-GB"/>
          </a:p>
        </p:txBody>
      </p:sp>
    </p:spTree>
    <p:extLst>
      <p:ext uri="{BB962C8B-B14F-4D97-AF65-F5344CB8AC3E}">
        <p14:creationId xmlns:p14="http://schemas.microsoft.com/office/powerpoint/2010/main" val="33203023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Ask parents to write hippopotamus </a:t>
            </a:r>
            <a:endParaRPr lang="en-GB" dirty="0"/>
          </a:p>
        </p:txBody>
      </p:sp>
      <p:sp>
        <p:nvSpPr>
          <p:cNvPr id="4" name="Slide Number Placeholder 3"/>
          <p:cNvSpPr>
            <a:spLocks noGrp="1"/>
          </p:cNvSpPr>
          <p:nvPr>
            <p:ph type="sldNum" sz="quarter" idx="10"/>
          </p:nvPr>
        </p:nvSpPr>
        <p:spPr/>
        <p:txBody>
          <a:bodyPr/>
          <a:lstStyle/>
          <a:p>
            <a:pPr>
              <a:defRPr/>
            </a:pPr>
            <a:fld id="{C7F301AF-B2B4-4C1A-872B-CEF9AE9E8FC8}" type="slidenum">
              <a:rPr lang="en-GB" smtClean="0"/>
              <a:pPr>
                <a:defRPr/>
              </a:pPr>
              <a:t>10</a:t>
            </a:fld>
            <a:endParaRPr lang="en-GB" dirty="0"/>
          </a:p>
        </p:txBody>
      </p:sp>
    </p:spTree>
    <p:extLst>
      <p:ext uri="{BB962C8B-B14F-4D97-AF65-F5344CB8AC3E}">
        <p14:creationId xmlns:p14="http://schemas.microsoft.com/office/powerpoint/2010/main" val="18439664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p:spPr>
        <p:txBody>
          <a:bodyPr/>
          <a:lstStyle/>
          <a:p>
            <a:r>
              <a:rPr lang="en-US" dirty="0" smtClean="0"/>
              <a:t>Explain each term and give examples for each one.</a:t>
            </a:r>
          </a:p>
        </p:txBody>
      </p:sp>
      <p:sp>
        <p:nvSpPr>
          <p:cNvPr id="68612"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7BC736BC-CD31-49D6-A567-36EB695D3724}" type="slidenum">
              <a:rPr lang="en-GB" sz="1200">
                <a:latin typeface="Arial" charset="0"/>
              </a:rPr>
              <a:pPr eaLnBrk="1" hangingPunct="1">
                <a:defRPr/>
              </a:pPr>
              <a:t>11</a:t>
            </a:fld>
            <a:endParaRPr lang="en-GB" sz="1200" dirty="0">
              <a:latin typeface="Arial" charset="0"/>
            </a:endParaRPr>
          </a:p>
        </p:txBody>
      </p:sp>
    </p:spTree>
    <p:extLst>
      <p:ext uri="{BB962C8B-B14F-4D97-AF65-F5344CB8AC3E}">
        <p14:creationId xmlns:p14="http://schemas.microsoft.com/office/powerpoint/2010/main" val="19441893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p:spPr>
        <p:txBody>
          <a:bodyPr/>
          <a:lstStyle/>
          <a:p>
            <a:r>
              <a:rPr lang="en-GB" dirty="0" smtClean="0"/>
              <a:t>Tell parents that you will now go through all the technical terms and give examples so that parents can use them at home.</a:t>
            </a:r>
          </a:p>
          <a:p>
            <a:endParaRPr lang="en-GB" dirty="0" smtClean="0"/>
          </a:p>
          <a:p>
            <a:r>
              <a:rPr lang="en-GB" dirty="0" smtClean="0"/>
              <a:t>This is the skill of hearing separate sounds and putting them together to make a word.</a:t>
            </a:r>
          </a:p>
          <a:p>
            <a:endParaRPr lang="en-GB" dirty="0" smtClean="0"/>
          </a:p>
        </p:txBody>
      </p:sp>
      <p:sp>
        <p:nvSpPr>
          <p:cNvPr id="72708"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F1BB5CE9-E3DA-4B66-9454-C019E9B9A457}" type="slidenum">
              <a:rPr lang="en-GB" sz="1200">
                <a:latin typeface="Arial" charset="0"/>
              </a:rPr>
              <a:pPr eaLnBrk="1" hangingPunct="1">
                <a:defRPr/>
              </a:pPr>
              <a:t>12</a:t>
            </a:fld>
            <a:endParaRPr lang="en-GB" sz="1200" dirty="0">
              <a:latin typeface="Arial" charset="0"/>
            </a:endParaRPr>
          </a:p>
        </p:txBody>
      </p:sp>
    </p:spTree>
    <p:extLst>
      <p:ext uri="{BB962C8B-B14F-4D97-AF65-F5344CB8AC3E}">
        <p14:creationId xmlns:p14="http://schemas.microsoft.com/office/powerpoint/2010/main" val="3535384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dirty="0" smtClean="0"/>
              <a:t>Model for the parents how this works</a:t>
            </a:r>
          </a:p>
          <a:p>
            <a:endParaRPr lang="en-US" dirty="0" smtClean="0"/>
          </a:p>
        </p:txBody>
      </p:sp>
      <p:sp>
        <p:nvSpPr>
          <p:cNvPr id="4" name="Slide Number Placeholder 3"/>
          <p:cNvSpPr>
            <a:spLocks noGrp="1"/>
          </p:cNvSpPr>
          <p:nvPr>
            <p:ph type="sldNum" sz="quarter" idx="5"/>
          </p:nvPr>
        </p:nvSpPr>
        <p:spPr/>
        <p:txBody>
          <a:bodyPr/>
          <a:lstStyle/>
          <a:p>
            <a:pPr>
              <a:defRPr/>
            </a:pPr>
            <a:fld id="{56F5062A-2376-4A3E-AEDC-8E794901306A}" type="slidenum">
              <a:rPr lang="en-GB" smtClean="0"/>
              <a:pPr>
                <a:defRPr/>
              </a:pPr>
              <a:t>13</a:t>
            </a:fld>
            <a:endParaRPr lang="en-GB" dirty="0"/>
          </a:p>
        </p:txBody>
      </p:sp>
    </p:spTree>
    <p:extLst>
      <p:ext uri="{BB962C8B-B14F-4D97-AF65-F5344CB8AC3E}">
        <p14:creationId xmlns:p14="http://schemas.microsoft.com/office/powerpoint/2010/main" val="12543339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Breaking up the words into different sounds.  Hearing the whole</a:t>
            </a:r>
            <a:r>
              <a:rPr lang="en-GB" baseline="0" dirty="0" smtClean="0"/>
              <a:t> word first and deciding which graphemes match the phonemes. </a:t>
            </a:r>
            <a:endParaRPr lang="en-GB" dirty="0" smtClean="0"/>
          </a:p>
          <a:p>
            <a:endParaRPr lang="en-GB" dirty="0" smtClean="0"/>
          </a:p>
        </p:txBody>
      </p:sp>
      <p:sp>
        <p:nvSpPr>
          <p:cNvPr id="73732"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771E0350-96ED-4643-94D7-F8C5CBC0DF08}" type="slidenum">
              <a:rPr lang="en-GB" sz="1200">
                <a:latin typeface="Arial" charset="0"/>
              </a:rPr>
              <a:pPr eaLnBrk="1" hangingPunct="1">
                <a:defRPr/>
              </a:pPr>
              <a:t>14</a:t>
            </a:fld>
            <a:endParaRPr lang="en-GB" sz="1200" dirty="0">
              <a:latin typeface="Arial" charset="0"/>
            </a:endParaRPr>
          </a:p>
        </p:txBody>
      </p:sp>
    </p:spTree>
    <p:extLst>
      <p:ext uri="{BB962C8B-B14F-4D97-AF65-F5344CB8AC3E}">
        <p14:creationId xmlns:p14="http://schemas.microsoft.com/office/powerpoint/2010/main" val="18822285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CDFFE4FC-7B25-4129-82DD-BF316EC19696}" type="slidenum">
              <a:rPr lang="en-GB" sz="1200">
                <a:latin typeface="Arial" charset="0"/>
              </a:rPr>
              <a:pPr eaLnBrk="1" hangingPunct="1">
                <a:defRPr/>
              </a:pPr>
              <a:t>15</a:t>
            </a:fld>
            <a:endParaRPr lang="en-GB" sz="1200" dirty="0">
              <a:latin typeface="Arial" charset="0"/>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pPr eaLnBrk="1" hangingPunct="1"/>
            <a:r>
              <a:rPr lang="en-US" dirty="0" smtClean="0"/>
              <a:t>Example</a:t>
            </a:r>
          </a:p>
        </p:txBody>
      </p:sp>
    </p:spTree>
    <p:extLst>
      <p:ext uri="{BB962C8B-B14F-4D97-AF65-F5344CB8AC3E}">
        <p14:creationId xmlns:p14="http://schemas.microsoft.com/office/powerpoint/2010/main" val="11429060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7A8E5403-E098-453F-85A4-853F193E6D40}" type="slidenum">
              <a:rPr lang="en-GB" sz="1200">
                <a:latin typeface="Arial" charset="0"/>
              </a:rPr>
              <a:pPr eaLnBrk="1" hangingPunct="1">
                <a:defRPr/>
              </a:pPr>
              <a:t>18</a:t>
            </a:fld>
            <a:endParaRPr lang="en-GB" sz="1200" dirty="0">
              <a:latin typeface="Arial" charset="0"/>
            </a:endParaRPr>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r>
              <a:rPr lang="en-US" dirty="0" smtClean="0"/>
              <a:t>Give out some phoneme frames for parents to look at or refer</a:t>
            </a:r>
            <a:r>
              <a:rPr lang="en-US" baseline="0" dirty="0" smtClean="0"/>
              <a:t> to. </a:t>
            </a:r>
          </a:p>
          <a:p>
            <a:pPr eaLnBrk="1" hangingPunct="1"/>
            <a:endParaRPr lang="en-US" dirty="0" smtClean="0"/>
          </a:p>
          <a:p>
            <a:pPr eaLnBrk="1" hangingPunct="1"/>
            <a:r>
              <a:rPr lang="en-US" dirty="0" smtClean="0"/>
              <a:t>Also a blank one for them to take home.</a:t>
            </a:r>
          </a:p>
          <a:p>
            <a:pPr eaLnBrk="1" hangingPunct="1"/>
            <a:endParaRPr lang="en-US" dirty="0" smtClean="0"/>
          </a:p>
          <a:p>
            <a:pPr eaLnBrk="1" hangingPunct="1"/>
            <a:r>
              <a:rPr lang="en-US" dirty="0" smtClean="0"/>
              <a:t>Model how to use frame and pushing the sound buttons.</a:t>
            </a:r>
          </a:p>
          <a:p>
            <a:pPr eaLnBrk="1" hangingPunct="1"/>
            <a:endParaRPr lang="en-US" dirty="0" smtClean="0"/>
          </a:p>
          <a:p>
            <a:pPr eaLnBrk="1" hangingPunct="1"/>
            <a:endParaRPr lang="en-US" dirty="0" smtClean="0"/>
          </a:p>
        </p:txBody>
      </p:sp>
    </p:spTree>
    <p:extLst>
      <p:ext uri="{BB962C8B-B14F-4D97-AF65-F5344CB8AC3E}">
        <p14:creationId xmlns:p14="http://schemas.microsoft.com/office/powerpoint/2010/main" val="8141003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a:ln/>
        </p:spPr>
      </p:sp>
      <p:sp>
        <p:nvSpPr>
          <p:cNvPr id="94211" name="Notes Placeholder 2"/>
          <p:cNvSpPr>
            <a:spLocks noGrp="1"/>
          </p:cNvSpPr>
          <p:nvPr>
            <p:ph type="body" idx="1"/>
          </p:nvPr>
        </p:nvSpPr>
        <p:spPr>
          <a:noFill/>
          <a:ln/>
        </p:spPr>
        <p:txBody>
          <a:bodyPr/>
          <a:lstStyle/>
          <a:p>
            <a:r>
              <a:rPr lang="en-GB" dirty="0" smtClean="0"/>
              <a:t>Give parents the chance to have a go at using the frame and the buttons.</a:t>
            </a:r>
          </a:p>
          <a:p>
            <a:r>
              <a:rPr lang="en-GB" dirty="0" smtClean="0"/>
              <a:t>Discuss use of magnetic letters (lots of parents already use these at home) or just cut out letters.</a:t>
            </a:r>
          </a:p>
          <a:p>
            <a:endParaRPr lang="en-GB" dirty="0" smtClean="0"/>
          </a:p>
        </p:txBody>
      </p:sp>
      <p:sp>
        <p:nvSpPr>
          <p:cNvPr id="81924"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6B440600-0538-4922-9F2E-0CB4AC6B23A7}" type="slidenum">
              <a:rPr lang="en-GB" sz="1200">
                <a:latin typeface="Arial" charset="0"/>
              </a:rPr>
              <a:pPr eaLnBrk="1" hangingPunct="1">
                <a:defRPr/>
              </a:pPr>
              <a:t>19</a:t>
            </a:fld>
            <a:endParaRPr lang="en-GB" sz="1200" dirty="0">
              <a:latin typeface="Arial" charset="0"/>
            </a:endParaRPr>
          </a:p>
        </p:txBody>
      </p:sp>
    </p:spTree>
    <p:extLst>
      <p:ext uri="{BB962C8B-B14F-4D97-AF65-F5344CB8AC3E}">
        <p14:creationId xmlns:p14="http://schemas.microsoft.com/office/powerpoint/2010/main" val="3687724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a:ln/>
        </p:spPr>
      </p:sp>
      <p:sp>
        <p:nvSpPr>
          <p:cNvPr id="952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Get parents to give you answers.</a:t>
            </a:r>
          </a:p>
          <a:p>
            <a:endParaRPr lang="en-GB" dirty="0" smtClean="0"/>
          </a:p>
        </p:txBody>
      </p:sp>
      <p:sp>
        <p:nvSpPr>
          <p:cNvPr id="82948"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7EA72FB5-4B7E-4292-B01F-E8C5E3979892}" type="slidenum">
              <a:rPr lang="en-GB" sz="1200">
                <a:latin typeface="Arial" charset="0"/>
              </a:rPr>
              <a:pPr eaLnBrk="1" hangingPunct="1">
                <a:defRPr/>
              </a:pPr>
              <a:t>20</a:t>
            </a:fld>
            <a:endParaRPr lang="en-GB" sz="1200" dirty="0">
              <a:latin typeface="Arial" charset="0"/>
            </a:endParaRPr>
          </a:p>
        </p:txBody>
      </p:sp>
    </p:spTree>
    <p:extLst>
      <p:ext uri="{BB962C8B-B14F-4D97-AF65-F5344CB8AC3E}">
        <p14:creationId xmlns:p14="http://schemas.microsoft.com/office/powerpoint/2010/main" val="28935907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196A3250-09D3-41D7-9524-91FCEC03F7B1}" type="slidenum">
              <a:rPr lang="en-GB" sz="1200">
                <a:latin typeface="Arial" charset="0"/>
              </a:rPr>
              <a:pPr eaLnBrk="1" hangingPunct="1">
                <a:defRPr/>
              </a:pPr>
              <a:t>21</a:t>
            </a:fld>
            <a:endParaRPr lang="en-GB" sz="1200" dirty="0">
              <a:latin typeface="Arial" charset="0"/>
            </a:endParaRPr>
          </a:p>
        </p:txBody>
      </p:sp>
      <p:sp>
        <p:nvSpPr>
          <p:cNvPr id="96259" name="Rectangle 2"/>
          <p:cNvSpPr>
            <a:spLocks noGrp="1" noRot="1" noChangeAspect="1" noChangeArrowheads="1" noTextEdit="1"/>
          </p:cNvSpPr>
          <p:nvPr>
            <p:ph type="sldImg"/>
          </p:nvPr>
        </p:nvSpPr>
        <p:spPr>
          <a:xfrm>
            <a:off x="935038" y="744538"/>
            <a:ext cx="4962525" cy="3722687"/>
          </a:xfrm>
          <a:ln/>
        </p:spPr>
      </p:sp>
      <p:sp>
        <p:nvSpPr>
          <p:cNvPr id="96260" name="Rectangle 3"/>
          <p:cNvSpPr>
            <a:spLocks noGrp="1" noChangeArrowheads="1"/>
          </p:cNvSpPr>
          <p:nvPr>
            <p:ph type="body" idx="1"/>
          </p:nvPr>
        </p:nvSpPr>
        <p:spPr>
          <a:xfrm>
            <a:off x="744283" y="4714681"/>
            <a:ext cx="5438140" cy="4467617"/>
          </a:xfrm>
          <a:noFill/>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dirty="0" smtClean="0"/>
              <a:t>Discuss how schools teach tricky words and high frequency words – </a:t>
            </a:r>
            <a:r>
              <a:rPr lang="en-US" dirty="0" err="1" smtClean="0"/>
              <a:t>e.g</a:t>
            </a:r>
            <a:r>
              <a:rPr lang="en-US" dirty="0" smtClean="0"/>
              <a:t> magic words, pull them out of a hat etc.  Add strategies that you use in your school</a:t>
            </a:r>
            <a:r>
              <a:rPr lang="en-US" baseline="0" dirty="0" smtClean="0"/>
              <a:t> specifically. </a:t>
            </a:r>
            <a:endParaRPr lang="en-US" dirty="0" smtClean="0"/>
          </a:p>
          <a:p>
            <a:pPr eaLnBrk="1" hangingPunct="1"/>
            <a:endParaRPr lang="en-US" dirty="0" smtClean="0"/>
          </a:p>
        </p:txBody>
      </p:sp>
    </p:spTree>
    <p:extLst>
      <p:ext uri="{BB962C8B-B14F-4D97-AF65-F5344CB8AC3E}">
        <p14:creationId xmlns:p14="http://schemas.microsoft.com/office/powerpoint/2010/main" val="38270388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102403" name="Notes Placeholder 2"/>
          <p:cNvSpPr>
            <a:spLocks noGrp="1"/>
          </p:cNvSpPr>
          <p:nvPr>
            <p:ph type="body" idx="1"/>
          </p:nvPr>
        </p:nvSpPr>
        <p:spPr>
          <a:noFill/>
          <a:ln/>
        </p:spPr>
        <p:txBody>
          <a:bodyPr/>
          <a:lstStyle/>
          <a:p>
            <a:r>
              <a:rPr lang="en-GB" dirty="0" smtClean="0"/>
              <a:t>Play phoneme frame game with parents again focusing on the more difficult phonemes.  Help parents to hear the ‘</a:t>
            </a:r>
            <a:r>
              <a:rPr lang="en-GB" dirty="0" err="1" smtClean="0"/>
              <a:t>ng</a:t>
            </a:r>
            <a:r>
              <a:rPr lang="en-GB" dirty="0" smtClean="0"/>
              <a:t>’ as one sound.</a:t>
            </a:r>
          </a:p>
        </p:txBody>
      </p:sp>
      <p:sp>
        <p:nvSpPr>
          <p:cNvPr id="88068"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A68821CA-8F18-4213-883B-19E10EC20F14}" type="slidenum">
              <a:rPr lang="en-GB" sz="1200">
                <a:latin typeface="Arial" charset="0"/>
              </a:rPr>
              <a:pPr eaLnBrk="1" hangingPunct="1">
                <a:defRPr/>
              </a:pPr>
              <a:t>23</a:t>
            </a:fld>
            <a:endParaRPr lang="en-GB" sz="1200" dirty="0">
              <a:latin typeface="Arial" charset="0"/>
            </a:endParaRPr>
          </a:p>
        </p:txBody>
      </p:sp>
    </p:spTree>
    <p:extLst>
      <p:ext uri="{BB962C8B-B14F-4D97-AF65-F5344CB8AC3E}">
        <p14:creationId xmlns:p14="http://schemas.microsoft.com/office/powerpoint/2010/main" val="42776737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Slide Image Placeholder 1"/>
          <p:cNvSpPr>
            <a:spLocks noGrp="1" noRot="1" noChangeAspect="1" noTextEdit="1"/>
          </p:cNvSpPr>
          <p:nvPr>
            <p:ph type="sldImg"/>
          </p:nvPr>
        </p:nvSpPr>
        <p:spPr>
          <a:ln/>
        </p:spPr>
      </p:sp>
      <p:sp>
        <p:nvSpPr>
          <p:cNvPr id="103427" name="Notes Placeholder 2"/>
          <p:cNvSpPr>
            <a:spLocks noGrp="1"/>
          </p:cNvSpPr>
          <p:nvPr>
            <p:ph type="body" idx="1"/>
          </p:nvPr>
        </p:nvSpPr>
        <p:spPr>
          <a:noFill/>
          <a:ln/>
        </p:spPr>
        <p:txBody>
          <a:bodyPr/>
          <a:lstStyle/>
          <a:p>
            <a:r>
              <a:rPr lang="en-GB" smtClean="0"/>
              <a:t>Show Sound buttons and listen to sounds.  You may get some confusion with the ‘ng’ sound as one.  This could depend on accents.  It’s important to stress that we need to make it as simple for chn as possible.</a:t>
            </a:r>
          </a:p>
        </p:txBody>
      </p:sp>
      <p:sp>
        <p:nvSpPr>
          <p:cNvPr id="89092"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D978E8ED-6723-4F1B-9EC8-FDCC12B19C06}" type="slidenum">
              <a:rPr lang="en-GB" sz="1200">
                <a:latin typeface="Arial" charset="0"/>
              </a:rPr>
              <a:pPr eaLnBrk="1" hangingPunct="1">
                <a:defRPr/>
              </a:pPr>
              <a:t>24</a:t>
            </a:fld>
            <a:endParaRPr lang="en-GB" sz="1200" dirty="0">
              <a:latin typeface="Arial" charset="0"/>
            </a:endParaRPr>
          </a:p>
        </p:txBody>
      </p:sp>
    </p:spTree>
    <p:extLst>
      <p:ext uri="{BB962C8B-B14F-4D97-AF65-F5344CB8AC3E}">
        <p14:creationId xmlns:p14="http://schemas.microsoft.com/office/powerpoint/2010/main" val="19205601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71F1B9F3-F72C-4F66-8FF4-B03D7BD8EA9E}" type="slidenum">
              <a:rPr lang="en-GB" sz="1200">
                <a:latin typeface="Arial" charset="0"/>
              </a:rPr>
              <a:pPr eaLnBrk="1" hangingPunct="1">
                <a:defRPr/>
              </a:pPr>
              <a:t>25</a:t>
            </a:fld>
            <a:endParaRPr lang="en-GB" sz="1200" dirty="0">
              <a:latin typeface="Arial" charset="0"/>
            </a:endParaRPr>
          </a:p>
        </p:txBody>
      </p:sp>
      <p:sp>
        <p:nvSpPr>
          <p:cNvPr id="105475" name="Rectangle 2"/>
          <p:cNvSpPr>
            <a:spLocks noGrp="1" noRot="1" noChangeAspect="1" noChangeArrowheads="1" noTextEdit="1"/>
          </p:cNvSpPr>
          <p:nvPr>
            <p:ph type="sldImg"/>
          </p:nvPr>
        </p:nvSpPr>
        <p:spPr>
          <a:ln/>
        </p:spPr>
      </p:sp>
      <p:sp>
        <p:nvSpPr>
          <p:cNvPr id="105476" name="Rectangle 3"/>
          <p:cNvSpPr>
            <a:spLocks noGrp="1" noChangeArrowheads="1"/>
          </p:cNvSpPr>
          <p:nvPr>
            <p:ph type="body" idx="1"/>
          </p:nvPr>
        </p:nvSpPr>
        <p:spPr>
          <a:xfrm>
            <a:off x="906357" y="4714681"/>
            <a:ext cx="4984962" cy="4467617"/>
          </a:xfrm>
          <a:noFill/>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dirty="0" smtClean="0"/>
              <a:t>Discuss </a:t>
            </a:r>
            <a:r>
              <a:rPr lang="en-US" baseline="0" dirty="0" smtClean="0"/>
              <a:t> words that contain adjacent consonants and</a:t>
            </a:r>
            <a:r>
              <a:rPr lang="en-US" dirty="0" smtClean="0"/>
              <a:t> that children are taught that these are still separate sounds.</a:t>
            </a:r>
          </a:p>
          <a:p>
            <a:pPr eaLnBrk="1" hangingPunct="1"/>
            <a:endParaRPr lang="en-US" dirty="0" smtClean="0"/>
          </a:p>
        </p:txBody>
      </p:sp>
    </p:spTree>
    <p:extLst>
      <p:ext uri="{BB962C8B-B14F-4D97-AF65-F5344CB8AC3E}">
        <p14:creationId xmlns:p14="http://schemas.microsoft.com/office/powerpoint/2010/main" val="24189259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18348FAE-473B-4FFA-9898-0BD66D8C54F5}" type="slidenum">
              <a:rPr lang="en-GB" sz="1200">
                <a:latin typeface="Arial" charset="0"/>
              </a:rPr>
              <a:pPr eaLnBrk="1" hangingPunct="1">
                <a:defRPr/>
              </a:pPr>
              <a:t>26</a:t>
            </a:fld>
            <a:endParaRPr lang="en-GB" sz="1200" dirty="0">
              <a:latin typeface="Arial" charset="0"/>
            </a:endParaRPr>
          </a:p>
        </p:txBody>
      </p:sp>
      <p:sp>
        <p:nvSpPr>
          <p:cNvPr id="108547" name="Rectangle 2"/>
          <p:cNvSpPr>
            <a:spLocks noGrp="1" noRot="1" noChangeAspect="1" noChangeArrowheads="1" noTextEdit="1"/>
          </p:cNvSpPr>
          <p:nvPr>
            <p:ph type="sldImg"/>
          </p:nvPr>
        </p:nvSpPr>
        <p:spPr>
          <a:xfrm>
            <a:off x="1341438" y="585788"/>
            <a:ext cx="3544887" cy="2657475"/>
          </a:xfrm>
          <a:ln/>
        </p:spPr>
      </p:sp>
      <p:sp>
        <p:nvSpPr>
          <p:cNvPr id="108548" name="Rectangle 3"/>
          <p:cNvSpPr>
            <a:spLocks noGrp="1" noChangeArrowheads="1"/>
          </p:cNvSpPr>
          <p:nvPr>
            <p:ph type="body" idx="1"/>
          </p:nvPr>
        </p:nvSpPr>
        <p:spPr>
          <a:xfrm>
            <a:off x="512973" y="3556469"/>
            <a:ext cx="5626964" cy="5625830"/>
          </a:xfrm>
          <a:noFill/>
          <a:ln/>
        </p:spPr>
        <p:txBody>
          <a:bodyPr/>
          <a:lstStyle/>
          <a:p>
            <a:pPr eaLnBrk="1" hangingPunct="1"/>
            <a:endParaRPr lang="en-US" dirty="0" smtClean="0"/>
          </a:p>
        </p:txBody>
      </p:sp>
    </p:spTree>
    <p:extLst>
      <p:ext uri="{BB962C8B-B14F-4D97-AF65-F5344CB8AC3E}">
        <p14:creationId xmlns:p14="http://schemas.microsoft.com/office/powerpoint/2010/main" val="26716585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6FE1CD33-D0B0-47A7-A035-62BDA82E2730}" type="slidenum">
              <a:rPr lang="en-GB" sz="1200">
                <a:latin typeface="Arial" charset="0"/>
              </a:rPr>
              <a:pPr eaLnBrk="1" hangingPunct="1">
                <a:defRPr/>
              </a:pPr>
              <a:t>27</a:t>
            </a:fld>
            <a:endParaRPr lang="en-GB" sz="1200" dirty="0">
              <a:latin typeface="Arial" charset="0"/>
            </a:endParaRPr>
          </a:p>
        </p:txBody>
      </p:sp>
      <p:sp>
        <p:nvSpPr>
          <p:cNvPr id="110595" name="Rectangle 2"/>
          <p:cNvSpPr>
            <a:spLocks noGrp="1" noRot="1" noChangeAspect="1" noChangeArrowheads="1" noTextEdit="1"/>
          </p:cNvSpPr>
          <p:nvPr>
            <p:ph type="sldImg"/>
          </p:nvPr>
        </p:nvSpPr>
        <p:spPr>
          <a:xfrm>
            <a:off x="1341438" y="585788"/>
            <a:ext cx="3544887" cy="2657475"/>
          </a:xfrm>
          <a:ln/>
        </p:spPr>
      </p:sp>
      <p:sp>
        <p:nvSpPr>
          <p:cNvPr id="110596" name="Rectangle 3"/>
          <p:cNvSpPr>
            <a:spLocks noGrp="1" noChangeArrowheads="1"/>
          </p:cNvSpPr>
          <p:nvPr>
            <p:ph type="body" idx="1"/>
          </p:nvPr>
        </p:nvSpPr>
        <p:spPr>
          <a:xfrm>
            <a:off x="512973" y="3556469"/>
            <a:ext cx="5626964" cy="5625830"/>
          </a:xfrm>
          <a:noFill/>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dirty="0" smtClean="0"/>
              <a:t>Ask parents to identify which letters ‘sound’ the same and point out the differences in spelling that phoneme.</a:t>
            </a:r>
          </a:p>
          <a:p>
            <a:pPr eaLnBrk="1" hangingPunct="1"/>
            <a:endParaRPr lang="en-US" dirty="0" smtClean="0"/>
          </a:p>
        </p:txBody>
      </p:sp>
    </p:spTree>
    <p:extLst>
      <p:ext uri="{BB962C8B-B14F-4D97-AF65-F5344CB8AC3E}">
        <p14:creationId xmlns:p14="http://schemas.microsoft.com/office/powerpoint/2010/main" val="38002529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174B5FD5-AE0F-4067-A7E6-79A1E31FA507}" type="slidenum">
              <a:rPr lang="en-GB" sz="1200">
                <a:latin typeface="Arial" charset="0"/>
              </a:rPr>
              <a:pPr eaLnBrk="1" hangingPunct="1">
                <a:defRPr/>
              </a:pPr>
              <a:t>28</a:t>
            </a:fld>
            <a:endParaRPr lang="en-GB" sz="1200" dirty="0">
              <a:latin typeface="Arial" charset="0"/>
            </a:endParaRPr>
          </a:p>
        </p:txBody>
      </p:sp>
      <p:sp>
        <p:nvSpPr>
          <p:cNvPr id="111619" name="Rectangle 2"/>
          <p:cNvSpPr>
            <a:spLocks noGrp="1" noRot="1" noChangeAspect="1" noChangeArrowheads="1" noTextEdit="1"/>
          </p:cNvSpPr>
          <p:nvPr>
            <p:ph type="sldImg"/>
          </p:nvPr>
        </p:nvSpPr>
        <p:spPr>
          <a:xfrm>
            <a:off x="1341438" y="585788"/>
            <a:ext cx="3544887" cy="2657475"/>
          </a:xfrm>
          <a:ln/>
        </p:spPr>
      </p:sp>
      <p:sp>
        <p:nvSpPr>
          <p:cNvPr id="111620" name="Rectangle 3"/>
          <p:cNvSpPr>
            <a:spLocks noGrp="1" noChangeArrowheads="1"/>
          </p:cNvSpPr>
          <p:nvPr>
            <p:ph type="body" idx="1"/>
          </p:nvPr>
        </p:nvSpPr>
        <p:spPr>
          <a:xfrm>
            <a:off x="512973" y="3556469"/>
            <a:ext cx="5626964" cy="5625830"/>
          </a:xfrm>
          <a:noFill/>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dirty="0" smtClean="0"/>
              <a:t>Go through slide and discuss the complexities of our language.</a:t>
            </a:r>
          </a:p>
          <a:p>
            <a:pPr eaLnBrk="1" hangingPunct="1"/>
            <a:endParaRPr lang="en-US" dirty="0" smtClean="0"/>
          </a:p>
        </p:txBody>
      </p:sp>
    </p:spTree>
    <p:extLst>
      <p:ext uri="{BB962C8B-B14F-4D97-AF65-F5344CB8AC3E}">
        <p14:creationId xmlns:p14="http://schemas.microsoft.com/office/powerpoint/2010/main" val="39146832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42692D7B-7E0B-4807-A0E0-3D840D472652}" type="slidenum">
              <a:rPr lang="en-GB" sz="1200">
                <a:latin typeface="Arial" charset="0"/>
              </a:rPr>
              <a:pPr eaLnBrk="1" hangingPunct="1">
                <a:defRPr/>
              </a:pPr>
              <a:t>29</a:t>
            </a:fld>
            <a:endParaRPr lang="en-GB" sz="1200" dirty="0">
              <a:latin typeface="Arial" charset="0"/>
            </a:endParaRPr>
          </a:p>
        </p:txBody>
      </p:sp>
      <p:sp>
        <p:nvSpPr>
          <p:cNvPr id="112643" name="Rectangle 2"/>
          <p:cNvSpPr>
            <a:spLocks noGrp="1" noRot="1" noChangeAspect="1" noChangeArrowheads="1" noTextEdit="1"/>
          </p:cNvSpPr>
          <p:nvPr>
            <p:ph type="sldImg"/>
          </p:nvPr>
        </p:nvSpPr>
        <p:spPr>
          <a:xfrm>
            <a:off x="919163" y="744538"/>
            <a:ext cx="4960937" cy="3721100"/>
          </a:xfrm>
          <a:ln/>
        </p:spPr>
      </p:sp>
      <p:sp>
        <p:nvSpPr>
          <p:cNvPr id="112644" name="Rectangle 3"/>
          <p:cNvSpPr>
            <a:spLocks noGrp="1" noChangeArrowheads="1"/>
          </p:cNvSpPr>
          <p:nvPr>
            <p:ph type="body" idx="1"/>
          </p:nvPr>
        </p:nvSpPr>
        <p:spPr>
          <a:xfrm>
            <a:off x="904784" y="4714681"/>
            <a:ext cx="4988109" cy="4467617"/>
          </a:xfrm>
          <a:noFill/>
          <a:ln/>
        </p:spPr>
        <p:txBody>
          <a:bodyPr/>
          <a:lstStyle/>
          <a:p>
            <a:pPr eaLnBrk="1" hangingPunct="1"/>
            <a:r>
              <a:rPr lang="en-GB" dirty="0" smtClean="0"/>
              <a:t>Discuss that this is the type of activity that teachers use to show the different graphemes that can be made for the same sound.</a:t>
            </a:r>
          </a:p>
          <a:p>
            <a:pPr eaLnBrk="1" hangingPunct="1"/>
            <a:endParaRPr lang="en-GB" dirty="0" smtClean="0"/>
          </a:p>
          <a:p>
            <a:pPr eaLnBrk="1" hangingPunct="1"/>
            <a:r>
              <a:rPr lang="en-GB" dirty="0" smtClean="0"/>
              <a:t>Some of your audience may not be able to read this very well so best to just read it out to them and ask them to play along.</a:t>
            </a:r>
          </a:p>
          <a:p>
            <a:pPr eaLnBrk="1" hangingPunct="1"/>
            <a:r>
              <a:rPr lang="en-GB" dirty="0" smtClean="0"/>
              <a:t>Play the Real Treat.</a:t>
            </a:r>
          </a:p>
          <a:p>
            <a:pPr eaLnBrk="1" hangingPunct="1"/>
            <a:r>
              <a:rPr lang="en-GB" dirty="0" smtClean="0"/>
              <a:t>Thumbs up when hear long /</a:t>
            </a:r>
            <a:r>
              <a:rPr lang="en-GB" dirty="0" err="1" smtClean="0"/>
              <a:t>ee</a:t>
            </a:r>
            <a:r>
              <a:rPr lang="en-GB" dirty="0" smtClean="0"/>
              <a:t>/</a:t>
            </a:r>
          </a:p>
          <a:p>
            <a:pPr eaLnBrk="1" hangingPunct="1"/>
            <a:r>
              <a:rPr lang="en-GB" dirty="0" smtClean="0"/>
              <a:t>Pick up regional dialect. Go with what the children hear. The phonemes are generally consistent within the speech of an individual. If your own accent is so very different, when teaching a sound try to say it like the children.  Be honest, discuss how you say it differently.</a:t>
            </a:r>
          </a:p>
          <a:p>
            <a:pPr eaLnBrk="1" hangingPunct="1"/>
            <a:r>
              <a:rPr lang="en-GB" dirty="0" smtClean="0"/>
              <a:t>Highlight /</a:t>
            </a:r>
            <a:r>
              <a:rPr lang="en-GB" dirty="0" err="1" smtClean="0"/>
              <a:t>ee</a:t>
            </a:r>
            <a:r>
              <a:rPr lang="en-GB" dirty="0" smtClean="0"/>
              <a:t>/ words and then sort according to the grapheme on the flip chart ‘e’, ‘y’, ‘</a:t>
            </a:r>
            <a:r>
              <a:rPr lang="en-GB" dirty="0" err="1" smtClean="0"/>
              <a:t>ee</a:t>
            </a:r>
            <a:r>
              <a:rPr lang="en-GB" dirty="0" smtClean="0"/>
              <a:t>’, ‘</a:t>
            </a:r>
            <a:r>
              <a:rPr lang="en-GB" dirty="0" err="1" smtClean="0"/>
              <a:t>ea</a:t>
            </a:r>
            <a:r>
              <a:rPr lang="en-GB" dirty="0" smtClean="0"/>
              <a:t>’, ’e-e’  </a:t>
            </a:r>
          </a:p>
          <a:p>
            <a:pPr eaLnBrk="1" hangingPunct="1"/>
            <a:endParaRPr lang="en-GB" dirty="0" smtClean="0"/>
          </a:p>
        </p:txBody>
      </p:sp>
    </p:spTree>
    <p:extLst>
      <p:ext uri="{BB962C8B-B14F-4D97-AF65-F5344CB8AC3E}">
        <p14:creationId xmlns:p14="http://schemas.microsoft.com/office/powerpoint/2010/main" val="21614006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D5677A60-1CB5-4951-A3E4-ACFC6FBE9E10}" type="slidenum">
              <a:rPr lang="en-GB" sz="1200">
                <a:latin typeface="Arial" charset="0"/>
              </a:rPr>
              <a:pPr eaLnBrk="1" hangingPunct="1">
                <a:defRPr/>
              </a:pPr>
              <a:t>30</a:t>
            </a:fld>
            <a:endParaRPr lang="en-GB" sz="1200" dirty="0">
              <a:latin typeface="Arial" charset="0"/>
            </a:endParaRPr>
          </a:p>
        </p:txBody>
      </p:sp>
      <p:sp>
        <p:nvSpPr>
          <p:cNvPr id="113667" name="Rectangle 2"/>
          <p:cNvSpPr>
            <a:spLocks noGrp="1" noRot="1" noChangeAspect="1" noChangeArrowheads="1" noTextEdit="1"/>
          </p:cNvSpPr>
          <p:nvPr>
            <p:ph type="sldImg"/>
          </p:nvPr>
        </p:nvSpPr>
        <p:spPr>
          <a:xfrm>
            <a:off x="919163" y="744538"/>
            <a:ext cx="4960937" cy="3721100"/>
          </a:xfrm>
          <a:ln/>
        </p:spPr>
      </p:sp>
      <p:sp>
        <p:nvSpPr>
          <p:cNvPr id="113668" name="Rectangle 3"/>
          <p:cNvSpPr>
            <a:spLocks noGrp="1" noChangeArrowheads="1"/>
          </p:cNvSpPr>
          <p:nvPr>
            <p:ph type="body" idx="1"/>
          </p:nvPr>
        </p:nvSpPr>
        <p:spPr>
          <a:xfrm>
            <a:off x="904784" y="4714681"/>
            <a:ext cx="4988109" cy="4467617"/>
          </a:xfrm>
          <a:noFill/>
          <a:ln/>
        </p:spPr>
        <p:txBody>
          <a:bodyPr/>
          <a:lstStyle/>
          <a:p>
            <a:pPr eaLnBrk="1" hangingPunct="1"/>
            <a:r>
              <a:rPr lang="en-GB" dirty="0" smtClean="0"/>
              <a:t>Show answers.</a:t>
            </a:r>
          </a:p>
          <a:p>
            <a:pPr eaLnBrk="1" hangingPunct="1"/>
            <a:r>
              <a:rPr lang="en-GB" dirty="0" smtClean="0"/>
              <a:t>Pick up regional dialect. (e.g. ‘puppy’ and ‘baby’ in Burnley where the ‘y’ might say /</a:t>
            </a:r>
            <a:r>
              <a:rPr lang="en-GB" dirty="0" err="1" smtClean="0"/>
              <a:t>i</a:t>
            </a:r>
            <a:r>
              <a:rPr lang="en-GB" dirty="0" smtClean="0"/>
              <a:t>/ or even /e/) Go with what the children hear. The phonemes are generally consistent within the speech of an individual. If your own accent is so very different, when teaching a sound try to say it like the children.  Be honest, discuss how you say it differently.</a:t>
            </a:r>
          </a:p>
          <a:p>
            <a:pPr eaLnBrk="1" hangingPunct="1"/>
            <a:r>
              <a:rPr lang="en-GB" dirty="0" smtClean="0"/>
              <a:t>Highlight /</a:t>
            </a:r>
            <a:r>
              <a:rPr lang="en-GB" dirty="0" err="1" smtClean="0"/>
              <a:t>ee</a:t>
            </a:r>
            <a:r>
              <a:rPr lang="en-GB" dirty="0" smtClean="0"/>
              <a:t>/ words and then sort according to the grapheme on the flip chart ‘e’, ‘y’, ‘</a:t>
            </a:r>
            <a:r>
              <a:rPr lang="en-GB" dirty="0" err="1" smtClean="0"/>
              <a:t>ee</a:t>
            </a:r>
            <a:r>
              <a:rPr lang="en-GB" dirty="0" smtClean="0"/>
              <a:t>’, ‘</a:t>
            </a:r>
            <a:r>
              <a:rPr lang="en-GB" dirty="0" err="1" smtClean="0"/>
              <a:t>ea</a:t>
            </a:r>
            <a:r>
              <a:rPr lang="en-GB" dirty="0" smtClean="0"/>
              <a:t>’, ’e-e’  </a:t>
            </a:r>
          </a:p>
          <a:p>
            <a:pPr eaLnBrk="1" hangingPunct="1"/>
            <a:endParaRPr lang="en-GB" dirty="0" smtClean="0"/>
          </a:p>
        </p:txBody>
      </p:sp>
    </p:spTree>
    <p:extLst>
      <p:ext uri="{BB962C8B-B14F-4D97-AF65-F5344CB8AC3E}">
        <p14:creationId xmlns:p14="http://schemas.microsoft.com/office/powerpoint/2010/main" val="10578914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t>Cut this if running out of time – may be too much info for parents.</a:t>
            </a:r>
          </a:p>
          <a:p>
            <a:pPr eaLnBrk="1" hangingPunct="1"/>
            <a:r>
              <a:rPr lang="en-US" dirty="0" smtClean="0"/>
              <a:t>Discuss the old ‘silent e’ or ‘magic e’ as many parents will know it as.</a:t>
            </a:r>
          </a:p>
          <a:p>
            <a:pPr eaLnBrk="1" hangingPunct="1"/>
            <a:r>
              <a:rPr lang="en-US" dirty="0" smtClean="0"/>
              <a:t>Discuss how the e affects the sound of the word – listen to the change in the vowel in the word – p/</a:t>
            </a:r>
            <a:r>
              <a:rPr lang="en-US" dirty="0" err="1" smtClean="0"/>
              <a:t>i</a:t>
            </a:r>
            <a:r>
              <a:rPr lang="en-US" dirty="0" smtClean="0"/>
              <a:t>/e to pine</a:t>
            </a:r>
          </a:p>
          <a:p>
            <a:endParaRPr lang="en-GB" dirty="0" smtClean="0"/>
          </a:p>
          <a:p>
            <a:endParaRPr lang="en-GB" dirty="0"/>
          </a:p>
        </p:txBody>
      </p:sp>
      <p:sp>
        <p:nvSpPr>
          <p:cNvPr id="4" name="Slide Number Placeholder 3"/>
          <p:cNvSpPr>
            <a:spLocks noGrp="1"/>
          </p:cNvSpPr>
          <p:nvPr>
            <p:ph type="sldNum" sz="quarter" idx="10"/>
          </p:nvPr>
        </p:nvSpPr>
        <p:spPr/>
        <p:txBody>
          <a:bodyPr/>
          <a:lstStyle/>
          <a:p>
            <a:pPr>
              <a:defRPr/>
            </a:pPr>
            <a:fld id="{C7F301AF-B2B4-4C1A-872B-CEF9AE9E8FC8}" type="slidenum">
              <a:rPr lang="en-GB" smtClean="0"/>
              <a:pPr>
                <a:defRPr/>
              </a:pPr>
              <a:t>31</a:t>
            </a:fld>
            <a:endParaRPr lang="en-GB" dirty="0"/>
          </a:p>
        </p:txBody>
      </p:sp>
    </p:spTree>
    <p:extLst>
      <p:ext uri="{BB962C8B-B14F-4D97-AF65-F5344CB8AC3E}">
        <p14:creationId xmlns:p14="http://schemas.microsoft.com/office/powerpoint/2010/main" val="6086273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Parents will be naturally concerned about this check.  It is important to inform them that is not done in test conditions and that every child will be made to feel as relaxed as possible when doing it.</a:t>
            </a:r>
          </a:p>
          <a:p>
            <a:r>
              <a:rPr lang="en-GB" dirty="0" smtClean="0"/>
              <a:t>It is important to tell parents that it is a fair and straightforward way to check phonic understanding.</a:t>
            </a:r>
          </a:p>
          <a:p>
            <a:r>
              <a:rPr lang="en-GB" dirty="0" smtClean="0"/>
              <a:t>Some of your audience may not have y1 children, but tell them that it is important to know what has gone before and what is coming next.</a:t>
            </a:r>
          </a:p>
          <a:p>
            <a:endParaRPr lang="en-GB" dirty="0" smtClean="0"/>
          </a:p>
          <a:p>
            <a:endParaRPr lang="en-GB" dirty="0"/>
          </a:p>
        </p:txBody>
      </p:sp>
      <p:sp>
        <p:nvSpPr>
          <p:cNvPr id="4" name="Slide Number Placeholder 3"/>
          <p:cNvSpPr>
            <a:spLocks noGrp="1"/>
          </p:cNvSpPr>
          <p:nvPr>
            <p:ph type="sldNum" sz="quarter" idx="10"/>
          </p:nvPr>
        </p:nvSpPr>
        <p:spPr/>
        <p:txBody>
          <a:bodyPr/>
          <a:lstStyle/>
          <a:p>
            <a:pPr>
              <a:defRPr/>
            </a:pPr>
            <a:fld id="{C7F301AF-B2B4-4C1A-872B-CEF9AE9E8FC8}" type="slidenum">
              <a:rPr lang="en-GB" smtClean="0"/>
              <a:pPr>
                <a:defRPr/>
              </a:pPr>
              <a:t>32</a:t>
            </a:fld>
            <a:endParaRPr lang="en-GB" dirty="0"/>
          </a:p>
        </p:txBody>
      </p:sp>
    </p:spTree>
    <p:extLst>
      <p:ext uri="{BB962C8B-B14F-4D97-AF65-F5344CB8AC3E}">
        <p14:creationId xmlns:p14="http://schemas.microsoft.com/office/powerpoint/2010/main" val="18319073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TextEdit="1"/>
          </p:cNvSpPr>
          <p:nvPr>
            <p:ph type="sldImg"/>
          </p:nvPr>
        </p:nvSpPr>
        <p:spPr>
          <a:ln/>
        </p:spPr>
      </p:sp>
      <p:sp>
        <p:nvSpPr>
          <p:cNvPr id="117763" name="Notes Placeholder 2"/>
          <p:cNvSpPr>
            <a:spLocks noGrp="1"/>
          </p:cNvSpPr>
          <p:nvPr>
            <p:ph type="body" idx="1"/>
          </p:nvPr>
        </p:nvSpPr>
        <p:spPr>
          <a:noFill/>
          <a:ln/>
        </p:spPr>
        <p:txBody>
          <a:bodyPr/>
          <a:lstStyle/>
          <a:p>
            <a:r>
              <a:rPr lang="en-US" dirty="0" smtClean="0"/>
              <a:t>Screening materials on the tables</a:t>
            </a:r>
          </a:p>
        </p:txBody>
      </p:sp>
      <p:sp>
        <p:nvSpPr>
          <p:cNvPr id="4" name="Slide Number Placeholder 3"/>
          <p:cNvSpPr>
            <a:spLocks noGrp="1"/>
          </p:cNvSpPr>
          <p:nvPr>
            <p:ph type="sldNum" sz="quarter" idx="5"/>
          </p:nvPr>
        </p:nvSpPr>
        <p:spPr/>
        <p:txBody>
          <a:bodyPr/>
          <a:lstStyle/>
          <a:p>
            <a:pPr>
              <a:defRPr/>
            </a:pPr>
            <a:fld id="{F509D5EA-2D41-49DA-8514-6E4FEC57023E}" type="slidenum">
              <a:rPr lang="en-GB" smtClean="0"/>
              <a:pPr>
                <a:defRPr/>
              </a:pPr>
              <a:t>33</a:t>
            </a:fld>
            <a:endParaRPr lang="en-GB" dirty="0"/>
          </a:p>
        </p:txBody>
      </p:sp>
    </p:spTree>
    <p:extLst>
      <p:ext uri="{BB962C8B-B14F-4D97-AF65-F5344CB8AC3E}">
        <p14:creationId xmlns:p14="http://schemas.microsoft.com/office/powerpoint/2010/main" val="14851870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a:ln/>
        </p:spPr>
      </p:sp>
      <p:sp>
        <p:nvSpPr>
          <p:cNvPr id="118787" name="Notes Placeholder 2"/>
          <p:cNvSpPr>
            <a:spLocks noGrp="1"/>
          </p:cNvSpPr>
          <p:nvPr>
            <p:ph type="body" idx="1"/>
          </p:nvPr>
        </p:nvSpPr>
        <p:spPr>
          <a:noFill/>
          <a:ln/>
        </p:spPr>
        <p:txBody>
          <a:bodyPr/>
          <a:lstStyle/>
          <a:p>
            <a:endParaRPr lang="en-GB" dirty="0" smtClean="0"/>
          </a:p>
        </p:txBody>
      </p:sp>
      <p:sp>
        <p:nvSpPr>
          <p:cNvPr id="100356"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7F298B4E-36DC-418E-BB62-D7F37BEFB6B9}" type="slidenum">
              <a:rPr lang="en-GB" sz="1200">
                <a:latin typeface="Arial" charset="0"/>
              </a:rPr>
              <a:pPr eaLnBrk="1" hangingPunct="1">
                <a:defRPr/>
              </a:pPr>
              <a:t>34</a:t>
            </a:fld>
            <a:endParaRPr lang="en-GB" sz="1200" dirty="0">
              <a:latin typeface="Arial" charset="0"/>
            </a:endParaRPr>
          </a:p>
        </p:txBody>
      </p:sp>
    </p:spTree>
    <p:extLst>
      <p:ext uri="{BB962C8B-B14F-4D97-AF65-F5344CB8AC3E}">
        <p14:creationId xmlns:p14="http://schemas.microsoft.com/office/powerpoint/2010/main" val="33652420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Look at imaginary alien game and ask parents to decode their names e.g.</a:t>
            </a:r>
          </a:p>
          <a:p>
            <a:r>
              <a:rPr lang="en-GB" dirty="0" err="1" smtClean="0"/>
              <a:t>Snork</a:t>
            </a:r>
            <a:r>
              <a:rPr lang="en-GB" dirty="0" smtClean="0"/>
              <a:t> </a:t>
            </a:r>
          </a:p>
          <a:p>
            <a:r>
              <a:rPr lang="en-GB" dirty="0" err="1" smtClean="0"/>
              <a:t>Flidge</a:t>
            </a:r>
            <a:r>
              <a:rPr lang="en-GB" dirty="0" smtClean="0"/>
              <a:t>.</a:t>
            </a:r>
          </a:p>
          <a:p>
            <a:endParaRPr lang="en-GB" dirty="0"/>
          </a:p>
        </p:txBody>
      </p:sp>
      <p:sp>
        <p:nvSpPr>
          <p:cNvPr id="4" name="Slide Number Placeholder 3"/>
          <p:cNvSpPr>
            <a:spLocks noGrp="1"/>
          </p:cNvSpPr>
          <p:nvPr>
            <p:ph type="sldNum" sz="quarter" idx="10"/>
          </p:nvPr>
        </p:nvSpPr>
        <p:spPr/>
        <p:txBody>
          <a:bodyPr/>
          <a:lstStyle/>
          <a:p>
            <a:pPr>
              <a:defRPr/>
            </a:pPr>
            <a:fld id="{C7F301AF-B2B4-4C1A-872B-CEF9AE9E8FC8}" type="slidenum">
              <a:rPr lang="en-GB" smtClean="0"/>
              <a:pPr>
                <a:defRPr/>
              </a:pPr>
              <a:t>36</a:t>
            </a:fld>
            <a:endParaRPr lang="en-GB" dirty="0"/>
          </a:p>
        </p:txBody>
      </p:sp>
    </p:spTree>
    <p:extLst>
      <p:ext uri="{BB962C8B-B14F-4D97-AF65-F5344CB8AC3E}">
        <p14:creationId xmlns:p14="http://schemas.microsoft.com/office/powerpoint/2010/main" val="31278295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t>Discuss playing ‘best bet’ for spellings, what looks right etc.</a:t>
            </a:r>
          </a:p>
          <a:p>
            <a:pPr eaLnBrk="1" hangingPunct="1"/>
            <a:r>
              <a:rPr lang="en-US" dirty="0" smtClean="0"/>
              <a:t>Have a go with the parents if time.</a:t>
            </a:r>
          </a:p>
          <a:p>
            <a:endParaRPr lang="en-GB" dirty="0"/>
          </a:p>
        </p:txBody>
      </p:sp>
      <p:sp>
        <p:nvSpPr>
          <p:cNvPr id="4" name="Slide Number Placeholder 3"/>
          <p:cNvSpPr>
            <a:spLocks noGrp="1"/>
          </p:cNvSpPr>
          <p:nvPr>
            <p:ph type="sldNum" sz="quarter" idx="10"/>
          </p:nvPr>
        </p:nvSpPr>
        <p:spPr/>
        <p:txBody>
          <a:bodyPr/>
          <a:lstStyle/>
          <a:p>
            <a:pPr>
              <a:defRPr/>
            </a:pPr>
            <a:fld id="{C7F301AF-B2B4-4C1A-872B-CEF9AE9E8FC8}" type="slidenum">
              <a:rPr lang="en-GB" smtClean="0"/>
              <a:pPr>
                <a:defRPr/>
              </a:pPr>
              <a:t>37</a:t>
            </a:fld>
            <a:endParaRPr lang="en-GB" dirty="0"/>
          </a:p>
        </p:txBody>
      </p:sp>
    </p:spTree>
    <p:extLst>
      <p:ext uri="{BB962C8B-B14F-4D97-AF65-F5344CB8AC3E}">
        <p14:creationId xmlns:p14="http://schemas.microsoft.com/office/powerpoint/2010/main" val="30133417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Slide Image Placeholder 1"/>
          <p:cNvSpPr>
            <a:spLocks noGrp="1" noRot="1" noChangeAspect="1" noTextEdit="1"/>
          </p:cNvSpPr>
          <p:nvPr>
            <p:ph type="sldImg"/>
          </p:nvPr>
        </p:nvSpPr>
        <p:spPr>
          <a:ln/>
        </p:spPr>
      </p:sp>
      <p:sp>
        <p:nvSpPr>
          <p:cNvPr id="129027" name="Notes Placeholder 2"/>
          <p:cNvSpPr>
            <a:spLocks noGrp="1"/>
          </p:cNvSpPr>
          <p:nvPr>
            <p:ph type="body" idx="1"/>
          </p:nvPr>
        </p:nvSpPr>
        <p:spPr>
          <a:noFill/>
          <a:ln/>
        </p:spPr>
        <p:txBody>
          <a:bodyPr/>
          <a:lstStyle/>
          <a:p>
            <a:r>
              <a:rPr lang="en-GB" dirty="0" smtClean="0"/>
              <a:t>Give time for questions.</a:t>
            </a:r>
          </a:p>
          <a:p>
            <a:r>
              <a:rPr lang="en-GB" smtClean="0"/>
              <a:t>Remember to keep referring back to points raised earlier at start of day, things colleagues wanted to be covered.</a:t>
            </a:r>
            <a:endParaRPr lang="en-GB" dirty="0" smtClean="0"/>
          </a:p>
        </p:txBody>
      </p:sp>
      <p:sp>
        <p:nvSpPr>
          <p:cNvPr id="106500" name="Slide Number Placeholder 3"/>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omic Sans MS" pitchFamily="66" charset="0"/>
              </a:defRPr>
            </a:lvl1pPr>
            <a:lvl2pPr marL="736412" indent="-283235" eaLnBrk="0" hangingPunct="0">
              <a:defRPr sz="1600">
                <a:solidFill>
                  <a:schemeClr val="tx1"/>
                </a:solidFill>
                <a:latin typeface="Comic Sans MS" pitchFamily="66" charset="0"/>
              </a:defRPr>
            </a:lvl2pPr>
            <a:lvl3pPr marL="1132942" indent="-226588" eaLnBrk="0" hangingPunct="0">
              <a:defRPr sz="1600">
                <a:solidFill>
                  <a:schemeClr val="tx1"/>
                </a:solidFill>
                <a:latin typeface="Comic Sans MS" pitchFamily="66" charset="0"/>
              </a:defRPr>
            </a:lvl3pPr>
            <a:lvl4pPr marL="1586118" indent="-226588" eaLnBrk="0" hangingPunct="0">
              <a:defRPr sz="1600">
                <a:solidFill>
                  <a:schemeClr val="tx1"/>
                </a:solidFill>
                <a:latin typeface="Comic Sans MS" pitchFamily="66" charset="0"/>
              </a:defRPr>
            </a:lvl4pPr>
            <a:lvl5pPr marL="2039295" indent="-226588" eaLnBrk="0" hangingPunct="0">
              <a:defRPr sz="1600">
                <a:solidFill>
                  <a:schemeClr val="tx1"/>
                </a:solidFill>
                <a:latin typeface="Comic Sans MS" pitchFamily="66" charset="0"/>
              </a:defRPr>
            </a:lvl5pPr>
            <a:lvl6pPr marL="2492472" indent="-226588" eaLnBrk="0" fontAlgn="base" hangingPunct="0">
              <a:spcBef>
                <a:spcPct val="0"/>
              </a:spcBef>
              <a:spcAft>
                <a:spcPct val="0"/>
              </a:spcAft>
              <a:defRPr sz="1600">
                <a:solidFill>
                  <a:schemeClr val="tx1"/>
                </a:solidFill>
                <a:latin typeface="Comic Sans MS" pitchFamily="66" charset="0"/>
              </a:defRPr>
            </a:lvl6pPr>
            <a:lvl7pPr marL="2945648" indent="-226588" eaLnBrk="0" fontAlgn="base" hangingPunct="0">
              <a:spcBef>
                <a:spcPct val="0"/>
              </a:spcBef>
              <a:spcAft>
                <a:spcPct val="0"/>
              </a:spcAft>
              <a:defRPr sz="1600">
                <a:solidFill>
                  <a:schemeClr val="tx1"/>
                </a:solidFill>
                <a:latin typeface="Comic Sans MS" pitchFamily="66" charset="0"/>
              </a:defRPr>
            </a:lvl7pPr>
            <a:lvl8pPr marL="3398825" indent="-226588" eaLnBrk="0" fontAlgn="base" hangingPunct="0">
              <a:spcBef>
                <a:spcPct val="0"/>
              </a:spcBef>
              <a:spcAft>
                <a:spcPct val="0"/>
              </a:spcAft>
              <a:defRPr sz="1600">
                <a:solidFill>
                  <a:schemeClr val="tx1"/>
                </a:solidFill>
                <a:latin typeface="Comic Sans MS" pitchFamily="66" charset="0"/>
              </a:defRPr>
            </a:lvl8pPr>
            <a:lvl9pPr marL="3852001" indent="-226588" eaLnBrk="0" fontAlgn="base" hangingPunct="0">
              <a:spcBef>
                <a:spcPct val="0"/>
              </a:spcBef>
              <a:spcAft>
                <a:spcPct val="0"/>
              </a:spcAft>
              <a:defRPr sz="1600">
                <a:solidFill>
                  <a:schemeClr val="tx1"/>
                </a:solidFill>
                <a:latin typeface="Comic Sans MS" pitchFamily="66" charset="0"/>
              </a:defRPr>
            </a:lvl9pPr>
          </a:lstStyle>
          <a:p>
            <a:pPr eaLnBrk="1" hangingPunct="1">
              <a:defRPr/>
            </a:pPr>
            <a:fld id="{B368AD87-484B-419A-A090-B04216323C73}" type="slidenum">
              <a:rPr lang="en-GB" sz="1200">
                <a:latin typeface="Arial" charset="0"/>
              </a:rPr>
              <a:pPr eaLnBrk="1" hangingPunct="1">
                <a:defRPr/>
              </a:pPr>
              <a:t>38</a:t>
            </a:fld>
            <a:endParaRPr lang="en-GB" sz="1200" dirty="0">
              <a:latin typeface="Arial" charset="0"/>
            </a:endParaRPr>
          </a:p>
        </p:txBody>
      </p:sp>
    </p:spTree>
    <p:extLst>
      <p:ext uri="{BB962C8B-B14F-4D97-AF65-F5344CB8AC3E}">
        <p14:creationId xmlns:p14="http://schemas.microsoft.com/office/powerpoint/2010/main" val="27073601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53C67C8-A946-4640-80DF-5517B9B829B7}" type="datetimeFigureOut">
              <a:rPr lang="en-GB" smtClean="0"/>
              <a:t>28/03/2023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E3AD08-B6A9-4747-B916-1572CF7E25F9}"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270905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53C67C8-A946-4640-80DF-5517B9B829B7}" type="datetimeFigureOut">
              <a:rPr lang="en-GB" smtClean="0"/>
              <a:t>28/03/2023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fontAlgn="auto">
              <a:spcBef>
                <a:spcPts val="0"/>
              </a:spcBef>
              <a:spcAft>
                <a:spcPts val="0"/>
              </a:spcAft>
            </a:pPr>
            <a:fld id="{AB3335F9-DC3C-4FD3-873C-5CE24ACC9808}" type="slidenum">
              <a:rPr lang="en-GB" smtClean="0">
                <a:solidFill>
                  <a:prstClr val="black">
                    <a:tint val="75000"/>
                  </a:prstClr>
                </a:solidFill>
                <a:latin typeface="Calibri"/>
                <a:cs typeface="+mn-cs"/>
              </a:rPr>
              <a:pPr fontAlgn="auto">
                <a:spcBef>
                  <a:spcPts val="0"/>
                </a:spcBef>
                <a:spcAft>
                  <a:spcPts val="0"/>
                </a:spcAft>
              </a:pPr>
              <a:t>‹#›</a:t>
            </a:fld>
            <a:endParaRPr lang="en-GB" dirty="0">
              <a:solidFill>
                <a:prstClr val="black">
                  <a:tint val="75000"/>
                </a:prstClr>
              </a:solidFill>
              <a:latin typeface="Calibri"/>
              <a:cs typeface="+mn-cs"/>
            </a:endParaRPr>
          </a:p>
        </p:txBody>
      </p:sp>
    </p:spTree>
    <p:extLst>
      <p:ext uri="{BB962C8B-B14F-4D97-AF65-F5344CB8AC3E}">
        <p14:creationId xmlns:p14="http://schemas.microsoft.com/office/powerpoint/2010/main" val="3888453023"/>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fontAlgn="auto">
              <a:spcBef>
                <a:spcPts val="0"/>
              </a:spcBef>
              <a:spcAft>
                <a:spcPts val="0"/>
              </a:spcAft>
            </a:pPr>
            <a:endParaRPr lang="en-GB" sz="1800" dirty="0">
              <a:solidFill>
                <a:prstClr val="black"/>
              </a:solidFill>
              <a:latin typeface="Calibri"/>
              <a:cs typeface="+mn-cs"/>
            </a:endParaRPr>
          </a:p>
        </p:txBody>
      </p:sp>
      <p:sp>
        <p:nvSpPr>
          <p:cNvPr id="5" name="Footer Placeholder 4"/>
          <p:cNvSpPr>
            <a:spLocks noGrp="1"/>
          </p:cNvSpPr>
          <p:nvPr>
            <p:ph type="ftr" sz="quarter" idx="11"/>
          </p:nvPr>
        </p:nvSpPr>
        <p:spPr/>
        <p:txBody>
          <a:bodyPr/>
          <a:lstStyle/>
          <a:p>
            <a:pPr fontAlgn="auto">
              <a:spcBef>
                <a:spcPts val="0"/>
              </a:spcBef>
              <a:spcAft>
                <a:spcPts val="0"/>
              </a:spcAft>
            </a:pPr>
            <a:endParaRPr lang="en-GB" sz="1800" dirty="0">
              <a:solidFill>
                <a:prstClr val="black"/>
              </a:solidFill>
              <a:latin typeface="Calibri"/>
              <a:cs typeface="+mn-cs"/>
            </a:endParaRPr>
          </a:p>
        </p:txBody>
      </p:sp>
      <p:sp>
        <p:nvSpPr>
          <p:cNvPr id="6" name="Slide Number Placeholder 5"/>
          <p:cNvSpPr>
            <a:spLocks noGrp="1"/>
          </p:cNvSpPr>
          <p:nvPr>
            <p:ph type="sldNum" sz="quarter" idx="12"/>
          </p:nvPr>
        </p:nvSpPr>
        <p:spPr/>
        <p:txBody>
          <a:bodyPr/>
          <a:lstStyle/>
          <a:p>
            <a:fld id="{01E3AD08-B6A9-4747-B916-1572CF7E25F9}"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9919520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53C67C8-A946-4640-80DF-5517B9B829B7}" type="datetimeFigureOut">
              <a:rPr lang="en-GB" smtClean="0"/>
              <a:t>28/03/2023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E3AD08-B6A9-4747-B916-1572CF7E25F9}"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597328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53C67C8-A946-4640-80DF-5517B9B829B7}" type="datetimeFigureOut">
              <a:rPr lang="en-GB" smtClean="0"/>
              <a:t>28/03/2023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1E3AD08-B6A9-4747-B916-1572CF7E25F9}"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599653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pPr fontAlgn="auto">
              <a:spcBef>
                <a:spcPts val="0"/>
              </a:spcBef>
              <a:spcAft>
                <a:spcPts val="0"/>
              </a:spcAft>
            </a:pPr>
            <a:endParaRPr lang="en-GB" sz="1800" dirty="0">
              <a:solidFill>
                <a:prstClr val="black"/>
              </a:solidFill>
              <a:latin typeface="Calibri"/>
              <a:cs typeface="+mn-cs"/>
            </a:endParaRPr>
          </a:p>
        </p:txBody>
      </p:sp>
      <p:sp>
        <p:nvSpPr>
          <p:cNvPr id="4" name="Footer Placeholder 3"/>
          <p:cNvSpPr>
            <a:spLocks noGrp="1"/>
          </p:cNvSpPr>
          <p:nvPr>
            <p:ph type="ftr" sz="quarter" idx="11"/>
          </p:nvPr>
        </p:nvSpPr>
        <p:spPr/>
        <p:txBody>
          <a:bodyPr/>
          <a:lstStyle/>
          <a:p>
            <a:pPr fontAlgn="auto">
              <a:spcBef>
                <a:spcPts val="0"/>
              </a:spcBef>
              <a:spcAft>
                <a:spcPts val="0"/>
              </a:spcAft>
            </a:pPr>
            <a:endParaRPr lang="en-GB" sz="1800" dirty="0">
              <a:solidFill>
                <a:prstClr val="black"/>
              </a:solidFill>
              <a:latin typeface="Calibri"/>
              <a:cs typeface="+mn-cs"/>
            </a:endParaRPr>
          </a:p>
        </p:txBody>
      </p:sp>
      <p:sp>
        <p:nvSpPr>
          <p:cNvPr id="5" name="Slide Number Placeholder 4"/>
          <p:cNvSpPr>
            <a:spLocks noGrp="1"/>
          </p:cNvSpPr>
          <p:nvPr>
            <p:ph type="sldNum" sz="quarter" idx="12"/>
          </p:nvPr>
        </p:nvSpPr>
        <p:spPr/>
        <p:txBody>
          <a:bodyPr/>
          <a:lstStyle/>
          <a:p>
            <a:fld id="{01E3AD08-B6A9-4747-B916-1572CF7E25F9}"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9057977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fontAlgn="auto">
              <a:spcBef>
                <a:spcPts val="0"/>
              </a:spcBef>
              <a:spcAft>
                <a:spcPts val="0"/>
              </a:spcAft>
            </a:pPr>
            <a:endParaRPr lang="en-GB" sz="1800" dirty="0">
              <a:solidFill>
                <a:prstClr val="black"/>
              </a:solidFill>
              <a:latin typeface="Calibri"/>
              <a:cs typeface="+mn-cs"/>
            </a:endParaRPr>
          </a:p>
        </p:txBody>
      </p:sp>
      <p:sp>
        <p:nvSpPr>
          <p:cNvPr id="3" name="Footer Placeholder 2"/>
          <p:cNvSpPr>
            <a:spLocks noGrp="1"/>
          </p:cNvSpPr>
          <p:nvPr>
            <p:ph type="ftr" sz="quarter" idx="11"/>
          </p:nvPr>
        </p:nvSpPr>
        <p:spPr/>
        <p:txBody>
          <a:bodyPr/>
          <a:lstStyle/>
          <a:p>
            <a:pPr fontAlgn="auto">
              <a:spcBef>
                <a:spcPts val="0"/>
              </a:spcBef>
              <a:spcAft>
                <a:spcPts val="0"/>
              </a:spcAft>
            </a:pPr>
            <a:endParaRPr lang="en-GB" sz="1800" dirty="0">
              <a:solidFill>
                <a:prstClr val="black"/>
              </a:solidFill>
              <a:latin typeface="Calibri"/>
              <a:cs typeface="+mn-cs"/>
            </a:endParaRPr>
          </a:p>
        </p:txBody>
      </p:sp>
      <p:sp>
        <p:nvSpPr>
          <p:cNvPr id="4" name="Slide Number Placeholder 3"/>
          <p:cNvSpPr>
            <a:spLocks noGrp="1"/>
          </p:cNvSpPr>
          <p:nvPr>
            <p:ph type="sldNum" sz="quarter" idx="12"/>
          </p:nvPr>
        </p:nvSpPr>
        <p:spPr/>
        <p:txBody>
          <a:bodyPr/>
          <a:lstStyle/>
          <a:p>
            <a:fld id="{01E3AD08-B6A9-4747-B916-1572CF7E25F9}"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7139876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fontAlgn="auto">
              <a:spcBef>
                <a:spcPts val="0"/>
              </a:spcBef>
              <a:spcAft>
                <a:spcPts val="0"/>
              </a:spcAft>
            </a:pPr>
            <a:endParaRPr lang="en-GB" sz="1800" dirty="0">
              <a:solidFill>
                <a:prstClr val="black"/>
              </a:solidFill>
              <a:latin typeface="Calibri"/>
              <a:cs typeface="+mn-cs"/>
            </a:endParaRPr>
          </a:p>
        </p:txBody>
      </p:sp>
      <p:sp>
        <p:nvSpPr>
          <p:cNvPr id="6" name="Footer Placeholder 5"/>
          <p:cNvSpPr>
            <a:spLocks noGrp="1"/>
          </p:cNvSpPr>
          <p:nvPr>
            <p:ph type="ftr" sz="quarter" idx="11"/>
          </p:nvPr>
        </p:nvSpPr>
        <p:spPr/>
        <p:txBody>
          <a:bodyPr/>
          <a:lstStyle/>
          <a:p>
            <a:pPr fontAlgn="auto">
              <a:spcBef>
                <a:spcPts val="0"/>
              </a:spcBef>
              <a:spcAft>
                <a:spcPts val="0"/>
              </a:spcAft>
            </a:pPr>
            <a:endParaRPr lang="en-GB" sz="1800" dirty="0">
              <a:solidFill>
                <a:prstClr val="black"/>
              </a:solidFill>
              <a:latin typeface="Calibri"/>
              <a:cs typeface="+mn-cs"/>
            </a:endParaRPr>
          </a:p>
        </p:txBody>
      </p:sp>
      <p:sp>
        <p:nvSpPr>
          <p:cNvPr id="7" name="Slide Number Placeholder 6"/>
          <p:cNvSpPr>
            <a:spLocks noGrp="1"/>
          </p:cNvSpPr>
          <p:nvPr>
            <p:ph type="sldNum" sz="quarter" idx="12"/>
          </p:nvPr>
        </p:nvSpPr>
        <p:spPr/>
        <p:txBody>
          <a:bodyPr/>
          <a:lstStyle/>
          <a:p>
            <a:fld id="{01E3AD08-B6A9-4747-B916-1572CF7E25F9}"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1755042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pPr fontAlgn="auto">
              <a:spcBef>
                <a:spcPts val="0"/>
              </a:spcBef>
              <a:spcAft>
                <a:spcPts val="0"/>
              </a:spcAft>
            </a:pPr>
            <a:endParaRPr lang="en-GB" sz="1800" dirty="0">
              <a:solidFill>
                <a:prstClr val="black"/>
              </a:solidFill>
              <a:latin typeface="Calibri"/>
              <a:cs typeface="+mn-cs"/>
            </a:endParaRPr>
          </a:p>
        </p:txBody>
      </p:sp>
      <p:sp>
        <p:nvSpPr>
          <p:cNvPr id="6" name="Footer Placeholder 5"/>
          <p:cNvSpPr>
            <a:spLocks noGrp="1"/>
          </p:cNvSpPr>
          <p:nvPr>
            <p:ph type="ftr" sz="quarter" idx="11"/>
          </p:nvPr>
        </p:nvSpPr>
        <p:spPr/>
        <p:txBody>
          <a:bodyPr/>
          <a:lstStyle/>
          <a:p>
            <a:pPr fontAlgn="auto">
              <a:spcBef>
                <a:spcPts val="0"/>
              </a:spcBef>
              <a:spcAft>
                <a:spcPts val="0"/>
              </a:spcAft>
            </a:pPr>
            <a:endParaRPr lang="en-GB" sz="1800" dirty="0">
              <a:solidFill>
                <a:prstClr val="black"/>
              </a:solidFill>
              <a:latin typeface="Calibri"/>
              <a:cs typeface="+mn-cs"/>
            </a:endParaRPr>
          </a:p>
        </p:txBody>
      </p:sp>
      <p:sp>
        <p:nvSpPr>
          <p:cNvPr id="7" name="Slide Number Placeholder 6"/>
          <p:cNvSpPr>
            <a:spLocks noGrp="1"/>
          </p:cNvSpPr>
          <p:nvPr>
            <p:ph type="sldNum" sz="quarter" idx="12"/>
          </p:nvPr>
        </p:nvSpPr>
        <p:spPr/>
        <p:txBody>
          <a:bodyPr/>
          <a:lstStyle/>
          <a:p>
            <a:fld id="{01E3AD08-B6A9-4747-B916-1572CF7E25F9}"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110556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fontAlgn="auto">
              <a:spcBef>
                <a:spcPts val="0"/>
              </a:spcBef>
              <a:spcAft>
                <a:spcPts val="0"/>
              </a:spcAft>
            </a:pPr>
            <a:endParaRPr lang="en-GB" sz="1800" dirty="0">
              <a:solidFill>
                <a:prstClr val="black"/>
              </a:solidFill>
              <a:latin typeface="Calibri"/>
              <a:cs typeface="+mn-cs"/>
            </a:endParaRPr>
          </a:p>
        </p:txBody>
      </p:sp>
      <p:sp>
        <p:nvSpPr>
          <p:cNvPr id="5" name="Footer Placeholder 4"/>
          <p:cNvSpPr>
            <a:spLocks noGrp="1"/>
          </p:cNvSpPr>
          <p:nvPr>
            <p:ph type="ftr" sz="quarter" idx="11"/>
          </p:nvPr>
        </p:nvSpPr>
        <p:spPr/>
        <p:txBody>
          <a:bodyPr/>
          <a:lstStyle/>
          <a:p>
            <a:pPr fontAlgn="auto">
              <a:spcBef>
                <a:spcPts val="0"/>
              </a:spcBef>
              <a:spcAft>
                <a:spcPts val="0"/>
              </a:spcAft>
            </a:pPr>
            <a:endParaRPr lang="en-GB" sz="1800" dirty="0">
              <a:solidFill>
                <a:prstClr val="black"/>
              </a:solidFill>
              <a:latin typeface="Calibri"/>
              <a:cs typeface="+mn-cs"/>
            </a:endParaRPr>
          </a:p>
        </p:txBody>
      </p:sp>
      <p:sp>
        <p:nvSpPr>
          <p:cNvPr id="6" name="Slide Number Placeholder 5"/>
          <p:cNvSpPr>
            <a:spLocks noGrp="1"/>
          </p:cNvSpPr>
          <p:nvPr>
            <p:ph type="sldNum" sz="quarter" idx="12"/>
          </p:nvPr>
        </p:nvSpPr>
        <p:spPr/>
        <p:txBody>
          <a:bodyPr/>
          <a:lstStyle/>
          <a:p>
            <a:fld id="{01E3AD08-B6A9-4747-B916-1572CF7E25F9}"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7678437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pPr fontAlgn="auto">
              <a:spcBef>
                <a:spcPts val="0"/>
              </a:spcBef>
              <a:spcAft>
                <a:spcPts val="0"/>
              </a:spcAft>
            </a:pPr>
            <a:endParaRPr lang="en-GB" sz="1800" dirty="0">
              <a:solidFill>
                <a:prstClr val="black"/>
              </a:solidFill>
              <a:latin typeface="Calibri"/>
              <a:cs typeface="+mn-cs"/>
            </a:endParaRPr>
          </a:p>
        </p:txBody>
      </p:sp>
      <p:sp>
        <p:nvSpPr>
          <p:cNvPr id="5" name="Footer Placeholder 4"/>
          <p:cNvSpPr>
            <a:spLocks noGrp="1"/>
          </p:cNvSpPr>
          <p:nvPr>
            <p:ph type="ftr" sz="quarter" idx="11"/>
          </p:nvPr>
        </p:nvSpPr>
        <p:spPr/>
        <p:txBody>
          <a:bodyPr/>
          <a:lstStyle/>
          <a:p>
            <a:pPr fontAlgn="auto">
              <a:spcBef>
                <a:spcPts val="0"/>
              </a:spcBef>
              <a:spcAft>
                <a:spcPts val="0"/>
              </a:spcAft>
            </a:pPr>
            <a:endParaRPr lang="en-GB" sz="1800" dirty="0">
              <a:solidFill>
                <a:prstClr val="black"/>
              </a:solidFill>
              <a:latin typeface="Calibri"/>
              <a:cs typeface="+mn-cs"/>
            </a:endParaRPr>
          </a:p>
        </p:txBody>
      </p:sp>
      <p:sp>
        <p:nvSpPr>
          <p:cNvPr id="6" name="Slide Number Placeholder 5"/>
          <p:cNvSpPr>
            <a:spLocks noGrp="1"/>
          </p:cNvSpPr>
          <p:nvPr>
            <p:ph type="sldNum" sz="quarter" idx="12"/>
          </p:nvPr>
        </p:nvSpPr>
        <p:spPr/>
        <p:txBody>
          <a:bodyPr/>
          <a:lstStyle/>
          <a:p>
            <a:fld id="{01E3AD08-B6A9-4747-B916-1572CF7E25F9}"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8021519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85800" y="152400"/>
            <a:ext cx="6870700" cy="1600200"/>
          </a:xfrm>
        </p:spPr>
        <p:txBody>
          <a:bodyPr/>
          <a:lstStyle/>
          <a:p>
            <a:r>
              <a:rPr lang="en-US" smtClean="0"/>
              <a:t>Click to edit Master title style</a:t>
            </a:r>
            <a:endParaRPr lang="en-GB"/>
          </a:p>
        </p:txBody>
      </p:sp>
      <p:sp>
        <p:nvSpPr>
          <p:cNvPr id="3" name="Content Placeholder 2"/>
          <p:cNvSpPr>
            <a:spLocks noGrp="1"/>
          </p:cNvSpPr>
          <p:nvPr>
            <p:ph sz="quarter" idx="1"/>
          </p:nvPr>
        </p:nvSpPr>
        <p:spPr>
          <a:xfrm>
            <a:off x="685800" y="1828800"/>
            <a:ext cx="3771900" cy="1752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10100" y="1828800"/>
            <a:ext cx="3771900" cy="1752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685800" y="3733800"/>
            <a:ext cx="3771900" cy="1752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Content Placeholder 5"/>
          <p:cNvSpPr>
            <a:spLocks noGrp="1"/>
          </p:cNvSpPr>
          <p:nvPr>
            <p:ph sz="quarter" idx="4"/>
          </p:nvPr>
        </p:nvSpPr>
        <p:spPr>
          <a:xfrm>
            <a:off x="4610100" y="3733800"/>
            <a:ext cx="3771900" cy="1752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5"/>
          <p:cNvSpPr>
            <a:spLocks noGrp="1" noChangeArrowheads="1"/>
          </p:cNvSpPr>
          <p:nvPr>
            <p:ph type="dt" sz="half" idx="10"/>
          </p:nvPr>
        </p:nvSpPr>
        <p:spPr>
          <a:xfrm>
            <a:off x="457200" y="6356350"/>
            <a:ext cx="2133600" cy="365125"/>
          </a:xfrm>
          <a:prstGeom prst="rect">
            <a:avLst/>
          </a:prstGeom>
          <a:ln/>
        </p:spPr>
        <p:txBody>
          <a:bodyPr/>
          <a:lstStyle>
            <a:lvl1pPr>
              <a:defRPr/>
            </a:lvl1pPr>
          </a:lstStyle>
          <a:p>
            <a:pPr>
              <a:defRPr/>
            </a:pPr>
            <a:endParaRPr lang="en-GB"/>
          </a:p>
        </p:txBody>
      </p:sp>
      <p:sp>
        <p:nvSpPr>
          <p:cNvPr id="8" name="Rectangle 6"/>
          <p:cNvSpPr>
            <a:spLocks noGrp="1" noChangeArrowheads="1"/>
          </p:cNvSpPr>
          <p:nvPr>
            <p:ph type="ftr" sz="quarter" idx="11"/>
          </p:nvPr>
        </p:nvSpPr>
        <p:spPr>
          <a:xfrm>
            <a:off x="3124200" y="6356350"/>
            <a:ext cx="2895600" cy="365125"/>
          </a:xfrm>
          <a:prstGeom prst="rect">
            <a:avLst/>
          </a:prstGeom>
          <a:ln/>
        </p:spPr>
        <p:txBody>
          <a:bodyPr/>
          <a:lstStyle>
            <a:lvl1pPr>
              <a:defRPr/>
            </a:lvl1pPr>
          </a:lstStyle>
          <a:p>
            <a:pPr>
              <a:defRPr/>
            </a:pPr>
            <a:endParaRPr lang="en-GB"/>
          </a:p>
        </p:txBody>
      </p:sp>
      <p:sp>
        <p:nvSpPr>
          <p:cNvPr id="9" name="Rectangle 7"/>
          <p:cNvSpPr>
            <a:spLocks noGrp="1" noChangeArrowheads="1"/>
          </p:cNvSpPr>
          <p:nvPr>
            <p:ph type="sldNum" sz="quarter" idx="12"/>
          </p:nvPr>
        </p:nvSpPr>
        <p:spPr>
          <a:ln/>
        </p:spPr>
        <p:txBody>
          <a:bodyPr/>
          <a:lstStyle>
            <a:lvl1pPr>
              <a:defRPr/>
            </a:lvl1pPr>
          </a:lstStyle>
          <a:p>
            <a:pPr>
              <a:defRPr/>
            </a:pPr>
            <a:fld id="{D8E1977A-47F6-4984-AB28-4E94A53019F9}" type="slidenum">
              <a:rPr lang="en-GB"/>
              <a:pPr>
                <a:defRPr/>
              </a:pPr>
              <a:t>‹#›</a:t>
            </a:fld>
            <a:endParaRPr lang="en-GB" dirty="0"/>
          </a:p>
        </p:txBody>
      </p:sp>
    </p:spTree>
    <p:extLst>
      <p:ext uri="{BB962C8B-B14F-4D97-AF65-F5344CB8AC3E}">
        <p14:creationId xmlns:p14="http://schemas.microsoft.com/office/powerpoint/2010/main" val="33178578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6870700" cy="1600200"/>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828800"/>
            <a:ext cx="3771900" cy="3657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10100" y="1828800"/>
            <a:ext cx="3771900" cy="1752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10100" y="3733800"/>
            <a:ext cx="3771900" cy="1752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5"/>
          <p:cNvSpPr>
            <a:spLocks noGrp="1" noChangeArrowheads="1"/>
          </p:cNvSpPr>
          <p:nvPr>
            <p:ph type="dt" sz="half" idx="10"/>
          </p:nvPr>
        </p:nvSpPr>
        <p:spPr>
          <a:xfrm>
            <a:off x="457200" y="6356350"/>
            <a:ext cx="2133600" cy="365125"/>
          </a:xfrm>
          <a:prstGeom prst="rect">
            <a:avLst/>
          </a:prstGeom>
          <a:ln/>
        </p:spPr>
        <p:txBody>
          <a:bodyPr/>
          <a:lstStyle>
            <a:lvl1pPr>
              <a:defRPr/>
            </a:lvl1pPr>
          </a:lstStyle>
          <a:p>
            <a:pPr>
              <a:defRPr/>
            </a:pPr>
            <a:endParaRPr lang="en-GB"/>
          </a:p>
        </p:txBody>
      </p:sp>
      <p:sp>
        <p:nvSpPr>
          <p:cNvPr id="7" name="Footer Placeholder 6"/>
          <p:cNvSpPr>
            <a:spLocks noGrp="1" noChangeArrowheads="1"/>
          </p:cNvSpPr>
          <p:nvPr>
            <p:ph type="ftr" sz="quarter" idx="11"/>
          </p:nvPr>
        </p:nvSpPr>
        <p:spPr>
          <a:xfrm>
            <a:off x="3124200" y="6356350"/>
            <a:ext cx="2895600" cy="365125"/>
          </a:xfrm>
          <a:prstGeom prst="rect">
            <a:avLst/>
          </a:prstGeom>
          <a:ln/>
        </p:spPr>
        <p:txBody>
          <a:bodyPr/>
          <a:lstStyle>
            <a:lvl1pPr>
              <a:defRPr/>
            </a:lvl1pPr>
          </a:lstStyle>
          <a:p>
            <a:pPr>
              <a:defRPr/>
            </a:pPr>
            <a:endParaRPr lang="en-GB"/>
          </a:p>
        </p:txBody>
      </p:sp>
      <p:sp>
        <p:nvSpPr>
          <p:cNvPr id="8" name="Rectangle 7"/>
          <p:cNvSpPr>
            <a:spLocks noGrp="1" noChangeArrowheads="1"/>
          </p:cNvSpPr>
          <p:nvPr>
            <p:ph type="sldNum" sz="quarter" idx="12"/>
          </p:nvPr>
        </p:nvSpPr>
        <p:spPr>
          <a:ln/>
        </p:spPr>
        <p:txBody>
          <a:bodyPr/>
          <a:lstStyle>
            <a:lvl1pPr>
              <a:defRPr/>
            </a:lvl1pPr>
          </a:lstStyle>
          <a:p>
            <a:pPr>
              <a:defRPr/>
            </a:pPr>
            <a:fld id="{215E111D-DA8B-4261-908B-1D0018BBF7B7}" type="slidenum">
              <a:rPr lang="en-GB"/>
              <a:pPr>
                <a:defRPr/>
              </a:pPr>
              <a:t>‹#›</a:t>
            </a:fld>
            <a:endParaRPr lang="en-GB" dirty="0"/>
          </a:p>
        </p:txBody>
      </p:sp>
    </p:spTree>
    <p:extLst>
      <p:ext uri="{BB962C8B-B14F-4D97-AF65-F5344CB8AC3E}">
        <p14:creationId xmlns:p14="http://schemas.microsoft.com/office/powerpoint/2010/main" val="37135253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6" name="Slide Number Placeholder 5"/>
          <p:cNvSpPr>
            <a:spLocks noGrp="1"/>
          </p:cNvSpPr>
          <p:nvPr>
            <p:ph type="sldNum" sz="quarter" idx="12"/>
          </p:nvPr>
        </p:nvSpPr>
        <p:spPr/>
        <p:txBody>
          <a:bodyPr/>
          <a:lstStyle/>
          <a:p>
            <a:fld id="{01E3AD08-B6A9-4747-B916-1572CF7E25F9}"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64570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4">
                <a:lumMod val="20000"/>
                <a:lumOff val="8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E53C67C8-A946-4640-80DF-5517B9B829B7}" type="datetimeFigureOut">
              <a:rPr lang="en-GB" smtClean="0"/>
              <a:t>28/03/2023</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fontAlgn="auto">
              <a:spcBef>
                <a:spcPts val="0"/>
              </a:spcBef>
              <a:spcAft>
                <a:spcPts val="0"/>
              </a:spcAft>
            </a:pPr>
            <a:fld id="{AB3335F9-DC3C-4FD3-873C-5CE24ACC9808}" type="slidenum">
              <a:rPr lang="en-GB" smtClean="0">
                <a:solidFill>
                  <a:prstClr val="black">
                    <a:tint val="75000"/>
                  </a:prstClr>
                </a:solidFill>
                <a:latin typeface="Calibri"/>
                <a:cs typeface="+mn-cs"/>
              </a:rPr>
              <a:pPr fontAlgn="auto">
                <a:spcBef>
                  <a:spcPts val="0"/>
                </a:spcBef>
                <a:spcAft>
                  <a:spcPts val="0"/>
                </a:spcAft>
              </a:pPr>
              <a:t>‹#›</a:t>
            </a:fld>
            <a:endParaRPr lang="en-GB" dirty="0">
              <a:solidFill>
                <a:prstClr val="black">
                  <a:tint val="75000"/>
                </a:prstClr>
              </a:solidFill>
              <a:latin typeface="Calibri"/>
              <a:cs typeface="+mn-cs"/>
            </a:endParaRPr>
          </a:p>
        </p:txBody>
      </p:sp>
    </p:spTree>
    <p:extLst>
      <p:ext uri="{BB962C8B-B14F-4D97-AF65-F5344CB8AC3E}">
        <p14:creationId xmlns:p14="http://schemas.microsoft.com/office/powerpoint/2010/main" val="3504586341"/>
      </p:ext>
    </p:extLst>
  </p:cSld>
  <p:clrMap bg1="lt1" tx1="dk1" bg2="lt2" tx2="dk2" accent1="accent1" accent2="accent2" accent3="accent3" accent4="accent4" accent5="accent5" accent6="accent6" hlink="hlink" folHlink="folHlink"/>
  <p:sldLayoutIdLst>
    <p:sldLayoutId id="2147483905" r:id="rId1"/>
    <p:sldLayoutId id="2147483906" r:id="rId2"/>
    <p:sldLayoutId id="2147483907" r:id="rId3"/>
    <p:sldLayoutId id="2147483908" r:id="rId4"/>
    <p:sldLayoutId id="2147483909" r:id="rId5"/>
    <p:sldLayoutId id="2147483910" r:id="rId6"/>
    <p:sldLayoutId id="2147483911" r:id="rId7"/>
    <p:sldLayoutId id="2147483912" r:id="rId8"/>
    <p:sldLayoutId id="2147483913" r:id="rId9"/>
    <p:sldLayoutId id="2147483914" r:id="rId10"/>
    <p:sldLayoutId id="2147483915" r:id="rId11"/>
    <p:sldLayoutId id="2147483916" r:id="rId12"/>
    <p:sldLayoutId id="2147483917" r:id="rId13"/>
    <p:sldLayoutId id="2147483890" r:id="rId14"/>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2" Type="http://schemas.openxmlformats.org/officeDocument/2006/relationships/hyperlink" Target="https://www.youtube.com/watch?v=BqhXUW_v-1s"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watch?v=IPJ_ZEBh1Bk" TargetMode="External"/><Relationship Id="rId1" Type="http://schemas.openxmlformats.org/officeDocument/2006/relationships/slideLayout" Target="../slideLayouts/slideLayout4.xml"/><Relationship Id="rId4" Type="http://schemas.openxmlformats.org/officeDocument/2006/relationships/image" Target="../media/image24.png"/></Relationships>
</file>

<file path=ppt/slides/_rels/slide3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hyperlink" Target="http://www.familylearning.org.uk/phonics_games.html" TargetMode="External"/><Relationship Id="rId3" Type="http://schemas.openxmlformats.org/officeDocument/2006/relationships/hyperlink" Target="http://www.bbc.co.uk/schools/wordsandpictures" TargetMode="External"/><Relationship Id="rId7" Type="http://schemas.openxmlformats.org/officeDocument/2006/relationships/hyperlink" Target="http://www.letters-and-sounds.com/phase-2-games.html"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hyperlink" Target="http://www.phonicsplay.co.uk/" TargetMode="External"/><Relationship Id="rId5" Type="http://schemas.openxmlformats.org/officeDocument/2006/relationships/hyperlink" Target="http://primarytools.co.uk/pages/phonics.html" TargetMode="External"/><Relationship Id="rId4" Type="http://schemas.openxmlformats.org/officeDocument/2006/relationships/hyperlink" Target="http://www.theschoolrun.com/what-magic-e" TargetMode="External"/><Relationship Id="rId9" Type="http://schemas.openxmlformats.org/officeDocument/2006/relationships/hyperlink" Target="https://www.phonicsbloom.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721563" y="3284984"/>
            <a:ext cx="7992888" cy="2160239"/>
          </a:xfrm>
        </p:spPr>
        <p:txBody>
          <a:bodyPr>
            <a:normAutofit fontScale="90000"/>
          </a:bodyPr>
          <a:lstStyle/>
          <a:p>
            <a:pPr eaLnBrk="1" hangingPunct="1">
              <a:defRPr/>
            </a:pPr>
            <a:r>
              <a:rPr lang="en-GB" sz="5300" b="1" dirty="0" smtClean="0"/>
              <a:t/>
            </a:r>
            <a:br>
              <a:rPr lang="en-GB" sz="5300" b="1" dirty="0" smtClean="0"/>
            </a:br>
            <a:r>
              <a:rPr lang="en-GB" sz="5300" b="1" dirty="0" smtClean="0"/>
              <a:t>Phonics: </a:t>
            </a:r>
            <a:r>
              <a:rPr lang="en-GB" sz="4800" b="1" dirty="0" smtClean="0"/>
              <a:t/>
            </a:r>
            <a:br>
              <a:rPr lang="en-GB" sz="4800" b="1" dirty="0" smtClean="0"/>
            </a:br>
            <a:r>
              <a:rPr lang="en-GB" sz="4800" b="1" dirty="0" smtClean="0"/>
              <a:t>a workshop for parents and carers </a:t>
            </a:r>
          </a:p>
        </p:txBody>
      </p:sp>
      <p:sp>
        <p:nvSpPr>
          <p:cNvPr id="7" name="Slide Number Placeholder 6"/>
          <p:cNvSpPr>
            <a:spLocks noGrp="1"/>
          </p:cNvSpPr>
          <p:nvPr>
            <p:ph type="sldNum" sz="quarter" idx="12"/>
          </p:nvPr>
        </p:nvSpPr>
        <p:spPr/>
        <p:txBody>
          <a:bodyPr/>
          <a:lstStyle/>
          <a:p>
            <a:pPr>
              <a:defRPr/>
            </a:pPr>
            <a:fld id="{722773B6-3D40-44BA-A700-56427D9558C1}" type="slidenum">
              <a:rPr lang="en-GB" smtClean="0">
                <a:solidFill>
                  <a:prstClr val="black">
                    <a:tint val="75000"/>
                  </a:prstClr>
                </a:solidFill>
              </a:rPr>
              <a:pPr>
                <a:defRPr/>
              </a:pPr>
              <a:t>1</a:t>
            </a:fld>
            <a:endParaRPr lang="en-GB" dirty="0">
              <a:solidFill>
                <a:prstClr val="black">
                  <a:tint val="75000"/>
                </a:prstClr>
              </a:solidFill>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735009">
            <a:off x="378635" y="288330"/>
            <a:ext cx="2520280" cy="3360374"/>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02593" y="326025"/>
            <a:ext cx="4379254" cy="3284984"/>
          </a:xfrm>
          <a:prstGeom prst="rect">
            <a:avLst/>
          </a:prstGeom>
        </p:spPr>
      </p:pic>
    </p:spTree>
    <p:extLst>
      <p:ext uri="{BB962C8B-B14F-4D97-AF65-F5344CB8AC3E}">
        <p14:creationId xmlns:p14="http://schemas.microsoft.com/office/powerpoint/2010/main" val="39335334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2572" y="337037"/>
            <a:ext cx="6870700" cy="648072"/>
          </a:xfrm>
        </p:spPr>
        <p:txBody>
          <a:bodyPr>
            <a:normAutofit/>
          </a:bodyPr>
          <a:lstStyle/>
          <a:p>
            <a:pPr eaLnBrk="1" hangingPunct="1">
              <a:defRPr/>
            </a:pPr>
            <a:r>
              <a:rPr lang="en-GB" sz="3600" b="1" dirty="0" smtClean="0">
                <a:ea typeface="+mn-ea"/>
                <a:cs typeface="+mn-cs"/>
              </a:rPr>
              <a:t>Aims of this session</a:t>
            </a:r>
            <a:endParaRPr lang="en-GB" sz="3600" b="1" dirty="0" smtClean="0"/>
          </a:p>
        </p:txBody>
      </p:sp>
      <p:sp>
        <p:nvSpPr>
          <p:cNvPr id="5123" name="Content Placeholder 2"/>
          <p:cNvSpPr>
            <a:spLocks noGrp="1"/>
          </p:cNvSpPr>
          <p:nvPr>
            <p:ph idx="1"/>
          </p:nvPr>
        </p:nvSpPr>
        <p:spPr>
          <a:xfrm>
            <a:off x="179388" y="836613"/>
            <a:ext cx="8497068" cy="5184775"/>
          </a:xfrm>
        </p:spPr>
        <p:txBody>
          <a:bodyPr/>
          <a:lstStyle/>
          <a:p>
            <a:pPr eaLnBrk="1" hangingPunct="1"/>
            <a:endParaRPr lang="en-GB" sz="2400" dirty="0" smtClean="0">
              <a:solidFill>
                <a:srgbClr val="002060"/>
              </a:solidFill>
            </a:endParaRPr>
          </a:p>
          <a:p>
            <a:r>
              <a:rPr lang="en-GB" sz="2400" dirty="0"/>
              <a:t>To </a:t>
            </a:r>
            <a:r>
              <a:rPr lang="en-GB" sz="2400" dirty="0" smtClean="0"/>
              <a:t>learn </a:t>
            </a:r>
            <a:r>
              <a:rPr lang="en-GB" sz="2400" dirty="0"/>
              <a:t>the basics of phonics and some useful phonics terms</a:t>
            </a:r>
          </a:p>
          <a:p>
            <a:r>
              <a:rPr lang="en-GB" sz="2400" dirty="0"/>
              <a:t>To develop your confidence in helping your children with phonics and reading</a:t>
            </a:r>
          </a:p>
          <a:p>
            <a:pPr eaLnBrk="1" hangingPunct="1"/>
            <a:r>
              <a:rPr lang="en-GB" sz="2400" dirty="0" smtClean="0">
                <a:solidFill>
                  <a:srgbClr val="002060"/>
                </a:solidFill>
              </a:rPr>
              <a:t>To share how phonics is taught at Our Lady &amp; St Gerard’s</a:t>
            </a:r>
          </a:p>
          <a:p>
            <a:r>
              <a:rPr lang="en-GB" sz="2400" dirty="0"/>
              <a:t>To show examples of activities and resources that schools use to teach phonics</a:t>
            </a:r>
          </a:p>
          <a:p>
            <a:pPr eaLnBrk="1" hangingPunct="1"/>
            <a:r>
              <a:rPr lang="en-GB" sz="2400" dirty="0" smtClean="0">
                <a:solidFill>
                  <a:srgbClr val="002060"/>
                </a:solidFill>
              </a:rPr>
              <a:t>To outline the different stages in phonic development </a:t>
            </a:r>
          </a:p>
          <a:p>
            <a:pPr eaLnBrk="1" hangingPunct="1"/>
            <a:r>
              <a:rPr lang="en-GB" sz="2400" dirty="0" smtClean="0">
                <a:solidFill>
                  <a:srgbClr val="002060"/>
                </a:solidFill>
              </a:rPr>
              <a:t>To share websites which you can use to support your children</a:t>
            </a:r>
          </a:p>
          <a:p>
            <a:pPr eaLnBrk="1" hangingPunct="1"/>
            <a:r>
              <a:rPr lang="en-GB" sz="2400" dirty="0" smtClean="0">
                <a:solidFill>
                  <a:srgbClr val="002060"/>
                </a:solidFill>
              </a:rPr>
              <a:t>To give you an opportunity to ask questions</a:t>
            </a:r>
          </a:p>
          <a:p>
            <a:pPr eaLnBrk="1" hangingPunct="1"/>
            <a:endParaRPr lang="en-GB" sz="2400" dirty="0" smtClean="0"/>
          </a:p>
        </p:txBody>
      </p:sp>
      <p:sp>
        <p:nvSpPr>
          <p:cNvPr id="4" name="Slide Number Placeholder 3"/>
          <p:cNvSpPr>
            <a:spLocks noGrp="1"/>
          </p:cNvSpPr>
          <p:nvPr>
            <p:ph type="sldNum" sz="quarter" idx="12"/>
          </p:nvPr>
        </p:nvSpPr>
        <p:spPr>
          <a:xfrm>
            <a:off x="7010400" y="6356350"/>
            <a:ext cx="2133600" cy="365125"/>
          </a:xfrm>
        </p:spPr>
        <p:txBody>
          <a:bodyPr/>
          <a:lstStyle/>
          <a:p>
            <a:pPr>
              <a:defRPr/>
            </a:pPr>
            <a:fld id="{CEB092BF-46A2-4752-AC87-70DECE20EE74}" type="slidenum">
              <a:rPr lang="en-GB" smtClean="0"/>
              <a:pPr>
                <a:defRPr/>
              </a:pPr>
              <a:t>2</a:t>
            </a:fld>
            <a:endParaRPr lang="en-GB" dirty="0"/>
          </a:p>
        </p:txBody>
      </p:sp>
    </p:spTree>
    <p:extLst>
      <p:ext uri="{BB962C8B-B14F-4D97-AF65-F5344CB8AC3E}">
        <p14:creationId xmlns:p14="http://schemas.microsoft.com/office/powerpoint/2010/main" val="29798010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pPr>
              <a:defRPr/>
            </a:pPr>
            <a:fld id="{2F089D25-3B2B-44CE-8E7E-A54BBDDDD787}" type="slidenum">
              <a:rPr lang="en-GB" smtClean="0"/>
              <a:pPr>
                <a:defRPr/>
              </a:pPr>
              <a:t>3</a:t>
            </a:fld>
            <a:endParaRPr lang="en-GB" dirty="0"/>
          </a:p>
        </p:txBody>
      </p:sp>
      <p:sp>
        <p:nvSpPr>
          <p:cNvPr id="7171" name="Rectangle 2"/>
          <p:cNvSpPr>
            <a:spLocks noGrp="1" noChangeArrowheads="1"/>
          </p:cNvSpPr>
          <p:nvPr>
            <p:ph type="title" idx="4294967295"/>
          </p:nvPr>
        </p:nvSpPr>
        <p:spPr>
          <a:xfrm>
            <a:off x="1027112" y="1772816"/>
            <a:ext cx="7488238" cy="4321175"/>
          </a:xfrm>
        </p:spPr>
        <p:txBody>
          <a:bodyPr/>
          <a:lstStyle/>
          <a:p>
            <a:pPr eaLnBrk="1" hangingPunct="1"/>
            <a:r>
              <a:rPr lang="en-GB" sz="3600" b="1" dirty="0" smtClean="0"/>
              <a:t/>
            </a:r>
            <a:br>
              <a:rPr lang="en-GB" sz="3600" b="1" dirty="0" smtClean="0"/>
            </a:br>
            <a:r>
              <a:rPr lang="en-GB" dirty="0"/>
              <a:t/>
            </a:r>
            <a:br>
              <a:rPr lang="en-GB" dirty="0"/>
            </a:br>
            <a:r>
              <a:rPr lang="en-GB" dirty="0" smtClean="0"/>
              <a:t/>
            </a:r>
            <a:br>
              <a:rPr lang="en-GB" dirty="0" smtClean="0"/>
            </a:br>
            <a:r>
              <a:rPr lang="en-GB" dirty="0"/>
              <a:t/>
            </a:r>
            <a:br>
              <a:rPr lang="en-GB" dirty="0"/>
            </a:br>
            <a:r>
              <a:rPr lang="en-GB" sz="3600" b="1" dirty="0" smtClean="0"/>
              <a:t>What is phonics and how can I help my child at home</a:t>
            </a:r>
            <a:r>
              <a:rPr lang="en-GB" sz="3600" b="1" dirty="0" smtClean="0">
                <a:latin typeface="Calibri" pitchFamily="34" charset="0"/>
              </a:rPr>
              <a:t>?</a:t>
            </a:r>
          </a:p>
        </p:txBody>
      </p:sp>
      <p:pic>
        <p:nvPicPr>
          <p:cNvPr id="2" name="Picture 1"/>
          <p:cNvPicPr>
            <a:picLocks noChangeAspect="1"/>
          </p:cNvPicPr>
          <p:nvPr/>
        </p:nvPicPr>
        <p:blipFill>
          <a:blip r:embed="rId3"/>
          <a:stretch>
            <a:fillRect/>
          </a:stretch>
        </p:blipFill>
        <p:spPr>
          <a:xfrm>
            <a:off x="2219812" y="519087"/>
            <a:ext cx="4416343" cy="3312257"/>
          </a:xfrm>
          <a:prstGeom prst="rect">
            <a:avLst/>
          </a:prstGeom>
        </p:spPr>
      </p:pic>
    </p:spTree>
    <p:extLst>
      <p:ext uri="{BB962C8B-B14F-4D97-AF65-F5344CB8AC3E}">
        <p14:creationId xmlns:p14="http://schemas.microsoft.com/office/powerpoint/2010/main" val="38257445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683568" y="347737"/>
            <a:ext cx="7128792" cy="646331"/>
          </a:xfrm>
          <a:prstGeom prst="rect">
            <a:avLst/>
          </a:prstGeom>
          <a:noFill/>
          <a:ln w="19050">
            <a:noFill/>
            <a:miter lim="800000"/>
            <a:headEnd/>
            <a:tailEnd/>
          </a:ln>
        </p:spPr>
        <p:txBody>
          <a:bodyPr wrap="square">
            <a:spAutoFit/>
          </a:bodyPr>
          <a:lstStyle/>
          <a:p>
            <a:pPr eaLnBrk="0" hangingPunct="0"/>
            <a:r>
              <a:rPr lang="en-GB" sz="3600" b="1" dirty="0">
                <a:solidFill>
                  <a:srgbClr val="002060"/>
                </a:solidFill>
                <a:latin typeface="+mn-lt"/>
              </a:rPr>
              <a:t>Phonics is all about using …</a:t>
            </a:r>
          </a:p>
        </p:txBody>
      </p:sp>
      <p:sp>
        <p:nvSpPr>
          <p:cNvPr id="9219" name="Text Box 3"/>
          <p:cNvSpPr txBox="1">
            <a:spLocks noChangeArrowheads="1"/>
          </p:cNvSpPr>
          <p:nvPr/>
        </p:nvSpPr>
        <p:spPr bwMode="auto">
          <a:xfrm>
            <a:off x="683568" y="1763002"/>
            <a:ext cx="3200400" cy="1754326"/>
          </a:xfrm>
          <a:prstGeom prst="rect">
            <a:avLst/>
          </a:prstGeom>
          <a:noFill/>
          <a:ln w="19050">
            <a:solidFill>
              <a:schemeClr val="tx1"/>
            </a:solidFill>
            <a:miter lim="800000"/>
            <a:headEnd/>
            <a:tailEnd/>
          </a:ln>
        </p:spPr>
        <p:txBody>
          <a:bodyPr wrap="square">
            <a:spAutoFit/>
          </a:bodyPr>
          <a:lstStyle/>
          <a:p>
            <a:pPr algn="ctr" eaLnBrk="0" hangingPunct="0"/>
            <a:r>
              <a:rPr lang="en-GB" sz="3600" b="1" dirty="0">
                <a:solidFill>
                  <a:srgbClr val="7030A0"/>
                </a:solidFill>
                <a:latin typeface="+mn-lt"/>
              </a:rPr>
              <a:t>skills</a:t>
            </a:r>
            <a:r>
              <a:rPr lang="en-GB" sz="3600" dirty="0">
                <a:latin typeface="+mn-lt"/>
              </a:rPr>
              <a:t> </a:t>
            </a:r>
            <a:r>
              <a:rPr lang="en-GB" sz="3600" dirty="0">
                <a:solidFill>
                  <a:srgbClr val="002060"/>
                </a:solidFill>
                <a:latin typeface="+mn-lt"/>
              </a:rPr>
              <a:t>for reading and spelling</a:t>
            </a:r>
          </a:p>
        </p:txBody>
      </p:sp>
      <p:sp>
        <p:nvSpPr>
          <p:cNvPr id="9220" name="Text Box 4"/>
          <p:cNvSpPr txBox="1">
            <a:spLocks noChangeArrowheads="1"/>
          </p:cNvSpPr>
          <p:nvPr/>
        </p:nvSpPr>
        <p:spPr bwMode="auto">
          <a:xfrm>
            <a:off x="5508104" y="1728103"/>
            <a:ext cx="3024336" cy="1754326"/>
          </a:xfrm>
          <a:prstGeom prst="rect">
            <a:avLst/>
          </a:prstGeom>
          <a:noFill/>
          <a:ln w="19050">
            <a:solidFill>
              <a:schemeClr val="tx1"/>
            </a:solidFill>
            <a:miter lim="800000"/>
            <a:headEnd/>
            <a:tailEnd/>
          </a:ln>
        </p:spPr>
        <p:txBody>
          <a:bodyPr wrap="square">
            <a:spAutoFit/>
          </a:bodyPr>
          <a:lstStyle/>
          <a:p>
            <a:pPr algn="ctr" eaLnBrk="0" hangingPunct="0"/>
            <a:r>
              <a:rPr lang="en-GB" sz="3600" b="1" dirty="0">
                <a:solidFill>
                  <a:srgbClr val="7030A0"/>
                </a:solidFill>
                <a:latin typeface="+mn-lt"/>
              </a:rPr>
              <a:t>knowledge</a:t>
            </a:r>
            <a:r>
              <a:rPr lang="en-GB" sz="3600" dirty="0">
                <a:latin typeface="+mn-lt"/>
              </a:rPr>
              <a:t> </a:t>
            </a:r>
            <a:r>
              <a:rPr lang="en-GB" sz="3600" dirty="0">
                <a:solidFill>
                  <a:srgbClr val="002060"/>
                </a:solidFill>
                <a:latin typeface="+mn-lt"/>
              </a:rPr>
              <a:t>of the </a:t>
            </a:r>
            <a:r>
              <a:rPr lang="en-GB" sz="3600" dirty="0" smtClean="0">
                <a:solidFill>
                  <a:srgbClr val="002060"/>
                </a:solidFill>
                <a:latin typeface="+mn-lt"/>
              </a:rPr>
              <a:t>alphabetic code</a:t>
            </a:r>
            <a:endParaRPr lang="en-GB" sz="3600" dirty="0">
              <a:solidFill>
                <a:srgbClr val="002060"/>
              </a:solidFill>
              <a:latin typeface="+mn-lt"/>
            </a:endParaRPr>
          </a:p>
        </p:txBody>
      </p:sp>
      <p:sp>
        <p:nvSpPr>
          <p:cNvPr id="9221" name="Text Box 5"/>
          <p:cNvSpPr txBox="1">
            <a:spLocks noChangeArrowheads="1"/>
          </p:cNvSpPr>
          <p:nvPr/>
        </p:nvSpPr>
        <p:spPr bwMode="auto">
          <a:xfrm>
            <a:off x="4314242" y="1951940"/>
            <a:ext cx="763587" cy="1311275"/>
          </a:xfrm>
          <a:prstGeom prst="rect">
            <a:avLst/>
          </a:prstGeom>
          <a:noFill/>
          <a:ln w="19050">
            <a:noFill/>
            <a:miter lim="800000"/>
            <a:headEnd/>
            <a:tailEnd/>
          </a:ln>
        </p:spPr>
        <p:txBody>
          <a:bodyPr wrap="none">
            <a:spAutoFit/>
          </a:bodyPr>
          <a:lstStyle/>
          <a:p>
            <a:pPr eaLnBrk="0" hangingPunct="0"/>
            <a:r>
              <a:rPr lang="en-GB" sz="8000" b="1">
                <a:latin typeface="Times New Roman" pitchFamily="18" charset="0"/>
              </a:rPr>
              <a:t>+</a:t>
            </a:r>
            <a:endParaRPr lang="en-GB" sz="2400">
              <a:latin typeface="Times New Roman" pitchFamily="18" charset="0"/>
            </a:endParaRPr>
          </a:p>
        </p:txBody>
      </p:sp>
      <p:sp>
        <p:nvSpPr>
          <p:cNvPr id="9222" name="Rectangle 6"/>
          <p:cNvSpPr>
            <a:spLocks noChangeArrowheads="1"/>
          </p:cNvSpPr>
          <p:nvPr/>
        </p:nvSpPr>
        <p:spPr bwMode="auto">
          <a:xfrm>
            <a:off x="539750" y="4221088"/>
            <a:ext cx="8064500" cy="1815882"/>
          </a:xfrm>
          <a:prstGeom prst="rect">
            <a:avLst/>
          </a:prstGeom>
          <a:noFill/>
          <a:ln w="9525">
            <a:noFill/>
            <a:miter lim="800000"/>
            <a:headEnd/>
            <a:tailEnd/>
          </a:ln>
        </p:spPr>
        <p:txBody>
          <a:bodyPr wrap="square">
            <a:spAutoFit/>
          </a:bodyPr>
          <a:lstStyle/>
          <a:p>
            <a:pPr algn="ctr"/>
            <a:r>
              <a:rPr lang="en-GB" sz="3200" dirty="0">
                <a:solidFill>
                  <a:srgbClr val="002060"/>
                </a:solidFill>
                <a:latin typeface="+mn-lt"/>
              </a:rPr>
              <a:t>Learning phonics will help your child to become a good reader and writer.</a:t>
            </a:r>
          </a:p>
          <a:p>
            <a:endParaRPr lang="en-GB" sz="2400" dirty="0">
              <a:latin typeface="+mn-lt"/>
            </a:endParaRPr>
          </a:p>
          <a:p>
            <a:endParaRPr lang="en-GB" sz="2400" dirty="0"/>
          </a:p>
        </p:txBody>
      </p:sp>
      <p:sp>
        <p:nvSpPr>
          <p:cNvPr id="3" name="Slide Number Placeholder 2"/>
          <p:cNvSpPr>
            <a:spLocks noGrp="1"/>
          </p:cNvSpPr>
          <p:nvPr>
            <p:ph type="sldNum" sz="quarter" idx="12"/>
          </p:nvPr>
        </p:nvSpPr>
        <p:spPr/>
        <p:txBody>
          <a:bodyPr/>
          <a:lstStyle/>
          <a:p>
            <a:pPr>
              <a:defRPr/>
            </a:pPr>
            <a:fld id="{593E8576-F428-4467-8D51-661AAF347A93}" type="slidenum">
              <a:rPr lang="en-GB" smtClean="0"/>
              <a:pPr>
                <a:defRPr/>
              </a:pPr>
              <a:t>4</a:t>
            </a:fld>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01E3AD08-B6A9-4747-B916-1572CF7E25F9}" type="slidenum">
              <a:rPr lang="en-GB" smtClean="0">
                <a:solidFill>
                  <a:prstClr val="black">
                    <a:tint val="75000"/>
                  </a:prstClr>
                </a:solidFill>
              </a:rPr>
              <a:pPr/>
              <a:t>5</a:t>
            </a:fld>
            <a:endParaRPr lang="en-GB" dirty="0">
              <a:solidFill>
                <a:prstClr val="black">
                  <a:tint val="75000"/>
                </a:prstClr>
              </a:solidFill>
            </a:endParaRPr>
          </a:p>
        </p:txBody>
      </p:sp>
      <p:pic>
        <p:nvPicPr>
          <p:cNvPr id="6146" name="Picture 2" descr="https://www.willow.lancs.sch.uk/wp-content/uploads/2016/06/phonic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075" y="332656"/>
            <a:ext cx="8673405" cy="6388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97443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01E3AD08-B6A9-4747-B916-1572CF7E25F9}" type="slidenum">
              <a:rPr lang="en-GB" smtClean="0">
                <a:solidFill>
                  <a:prstClr val="black">
                    <a:tint val="75000"/>
                  </a:prstClr>
                </a:solidFill>
              </a:rPr>
              <a:pPr/>
              <a:t>6</a:t>
            </a:fld>
            <a:endParaRPr lang="en-GB" dirty="0">
              <a:solidFill>
                <a:prstClr val="black">
                  <a:tint val="75000"/>
                </a:prstClr>
              </a:solidFill>
            </a:endParaRPr>
          </a:p>
        </p:txBody>
      </p:sp>
      <p:pic>
        <p:nvPicPr>
          <p:cNvPr id="3" name="Picture 2"/>
          <p:cNvPicPr>
            <a:picLocks noChangeAspect="1"/>
          </p:cNvPicPr>
          <p:nvPr/>
        </p:nvPicPr>
        <p:blipFill>
          <a:blip r:embed="rId2"/>
          <a:stretch>
            <a:fillRect/>
          </a:stretch>
        </p:blipFill>
        <p:spPr>
          <a:xfrm>
            <a:off x="3347864" y="692696"/>
            <a:ext cx="5544616" cy="4968552"/>
          </a:xfrm>
          <a:prstGeom prst="rect">
            <a:avLst/>
          </a:prstGeom>
        </p:spPr>
      </p:pic>
      <p:pic>
        <p:nvPicPr>
          <p:cNvPr id="2050" name="Picture 2" descr="Image result for phonic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424793"/>
            <a:ext cx="2730650" cy="4876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21439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
          <p:cNvSpPr>
            <a:spLocks noChangeArrowheads="1"/>
          </p:cNvSpPr>
          <p:nvPr/>
        </p:nvSpPr>
        <p:spPr bwMode="auto">
          <a:xfrm>
            <a:off x="395536" y="188913"/>
            <a:ext cx="7920880" cy="5693866"/>
          </a:xfrm>
          <a:prstGeom prst="rect">
            <a:avLst/>
          </a:prstGeom>
          <a:noFill/>
          <a:ln w="9525">
            <a:noFill/>
            <a:miter lim="800000"/>
            <a:headEnd/>
            <a:tailEnd/>
          </a:ln>
        </p:spPr>
        <p:txBody>
          <a:bodyPr wrap="square">
            <a:spAutoFit/>
          </a:bodyPr>
          <a:lstStyle/>
          <a:p>
            <a:endParaRPr lang="en-GB" sz="2800" dirty="0"/>
          </a:p>
          <a:p>
            <a:endParaRPr lang="en-GB" sz="2400" dirty="0">
              <a:solidFill>
                <a:srgbClr val="002060"/>
              </a:solidFill>
              <a:latin typeface="Century Gothic" pitchFamily="34" charset="0"/>
            </a:endParaRPr>
          </a:p>
          <a:p>
            <a:endParaRPr lang="en-GB" sz="2400" dirty="0" smtClean="0">
              <a:solidFill>
                <a:srgbClr val="002060"/>
              </a:solidFill>
              <a:latin typeface="Century Gothic" pitchFamily="34" charset="0"/>
            </a:endParaRPr>
          </a:p>
          <a:p>
            <a:pPr marL="342900" indent="-342900">
              <a:buFont typeface="Arial" pitchFamily="34" charset="0"/>
              <a:buChar char="•"/>
            </a:pPr>
            <a:endParaRPr lang="en-GB" sz="2400" dirty="0" smtClean="0">
              <a:solidFill>
                <a:srgbClr val="002060"/>
              </a:solidFill>
              <a:latin typeface="Century Gothic" pitchFamily="34" charset="0"/>
            </a:endParaRPr>
          </a:p>
          <a:p>
            <a:pPr marL="342900" indent="-342900">
              <a:buFont typeface="Arial" pitchFamily="34" charset="0"/>
              <a:buChar char="•"/>
            </a:pPr>
            <a:endParaRPr lang="en-GB" sz="2400" dirty="0" smtClean="0">
              <a:solidFill>
                <a:srgbClr val="002060"/>
              </a:solidFill>
              <a:latin typeface="Century Gothic" pitchFamily="34" charset="0"/>
            </a:endParaRPr>
          </a:p>
          <a:p>
            <a:pPr marL="342900" indent="-342900">
              <a:buFont typeface="Arial" pitchFamily="34" charset="0"/>
              <a:buChar char="•"/>
            </a:pPr>
            <a:r>
              <a:rPr lang="en-GB" sz="2400" dirty="0" smtClean="0">
                <a:solidFill>
                  <a:srgbClr val="002060"/>
                </a:solidFill>
                <a:latin typeface="+mn-lt"/>
              </a:rPr>
              <a:t>This school uses Phonics Bug Phonics to support the teaching of phonics</a:t>
            </a:r>
          </a:p>
          <a:p>
            <a:endParaRPr lang="en-GB" sz="2400" dirty="0" smtClean="0">
              <a:solidFill>
                <a:srgbClr val="002060"/>
              </a:solidFill>
              <a:latin typeface="+mn-lt"/>
            </a:endParaRPr>
          </a:p>
          <a:p>
            <a:pPr marL="342900" indent="-342900">
              <a:buFont typeface="Arial" pitchFamily="34" charset="0"/>
              <a:buChar char="•"/>
            </a:pPr>
            <a:r>
              <a:rPr lang="en-GB" sz="2400" dirty="0" smtClean="0">
                <a:solidFill>
                  <a:srgbClr val="002060"/>
                </a:solidFill>
                <a:latin typeface="+mn-lt"/>
              </a:rPr>
              <a:t>20 minute session</a:t>
            </a:r>
            <a:endParaRPr lang="en-GB" sz="2400" dirty="0">
              <a:solidFill>
                <a:srgbClr val="002060"/>
              </a:solidFill>
              <a:latin typeface="+mn-lt"/>
            </a:endParaRPr>
          </a:p>
          <a:p>
            <a:pPr marL="342900" indent="-342900">
              <a:buFont typeface="Arial" pitchFamily="34" charset="0"/>
              <a:buChar char="•"/>
            </a:pPr>
            <a:r>
              <a:rPr lang="en-GB" sz="2400" dirty="0" smtClean="0">
                <a:solidFill>
                  <a:srgbClr val="002060"/>
                </a:solidFill>
                <a:latin typeface="+mn-lt"/>
              </a:rPr>
              <a:t>Fast </a:t>
            </a:r>
            <a:r>
              <a:rPr lang="en-GB" sz="2400" dirty="0">
                <a:solidFill>
                  <a:srgbClr val="002060"/>
                </a:solidFill>
                <a:latin typeface="+mn-lt"/>
              </a:rPr>
              <a:t>paced approach </a:t>
            </a:r>
            <a:endParaRPr lang="en-GB" sz="2400" dirty="0" smtClean="0">
              <a:solidFill>
                <a:srgbClr val="002060"/>
              </a:solidFill>
              <a:latin typeface="+mn-lt"/>
            </a:endParaRPr>
          </a:p>
          <a:p>
            <a:pPr marL="342900" indent="-342900">
              <a:buFont typeface="Arial" pitchFamily="34" charset="0"/>
              <a:buChar char="•"/>
            </a:pPr>
            <a:r>
              <a:rPr lang="en-GB" sz="2400" dirty="0" smtClean="0">
                <a:solidFill>
                  <a:srgbClr val="002060"/>
                </a:solidFill>
                <a:latin typeface="+mn-lt"/>
              </a:rPr>
              <a:t>Includes games, songs and rhymes</a:t>
            </a:r>
          </a:p>
          <a:p>
            <a:endParaRPr lang="en-GB" sz="2400" dirty="0">
              <a:solidFill>
                <a:srgbClr val="002060"/>
              </a:solidFill>
              <a:latin typeface="+mn-lt"/>
            </a:endParaRPr>
          </a:p>
          <a:p>
            <a:r>
              <a:rPr lang="en-GB" sz="2400" dirty="0" smtClean="0">
                <a:solidFill>
                  <a:srgbClr val="002060"/>
                </a:solidFill>
                <a:latin typeface="+mn-lt"/>
              </a:rPr>
              <a:t>There </a:t>
            </a:r>
            <a:r>
              <a:rPr lang="en-GB" sz="2400" dirty="0">
                <a:solidFill>
                  <a:srgbClr val="002060"/>
                </a:solidFill>
                <a:latin typeface="+mn-lt"/>
              </a:rPr>
              <a:t>are 6 phonics </a:t>
            </a:r>
            <a:r>
              <a:rPr lang="en-GB" sz="2400" dirty="0" smtClean="0">
                <a:solidFill>
                  <a:srgbClr val="002060"/>
                </a:solidFill>
                <a:latin typeface="+mn-lt"/>
              </a:rPr>
              <a:t>phases/units </a:t>
            </a:r>
            <a:r>
              <a:rPr lang="en-GB" sz="2400" dirty="0" smtClean="0">
                <a:solidFill>
                  <a:srgbClr val="002060"/>
                </a:solidFill>
                <a:latin typeface="+mn-lt"/>
              </a:rPr>
              <a:t>which </a:t>
            </a:r>
            <a:r>
              <a:rPr lang="en-GB" sz="2400" dirty="0">
                <a:solidFill>
                  <a:srgbClr val="002060"/>
                </a:solidFill>
                <a:latin typeface="+mn-lt"/>
              </a:rPr>
              <a:t>children work </a:t>
            </a:r>
            <a:r>
              <a:rPr lang="en-GB" sz="2400" dirty="0" smtClean="0">
                <a:solidFill>
                  <a:srgbClr val="002060"/>
                </a:solidFill>
                <a:latin typeface="+mn-lt"/>
              </a:rPr>
              <a:t>through.</a:t>
            </a:r>
          </a:p>
          <a:p>
            <a:endParaRPr lang="en-GB" sz="2400" dirty="0" smtClean="0">
              <a:solidFill>
                <a:srgbClr val="002060"/>
              </a:solidFill>
              <a:latin typeface="+mn-lt"/>
            </a:endParaRPr>
          </a:p>
        </p:txBody>
      </p:sp>
      <p:sp>
        <p:nvSpPr>
          <p:cNvPr id="11267" name="TextBox 4"/>
          <p:cNvSpPr txBox="1">
            <a:spLocks noChangeArrowheads="1"/>
          </p:cNvSpPr>
          <p:nvPr/>
        </p:nvSpPr>
        <p:spPr bwMode="auto">
          <a:xfrm>
            <a:off x="971600" y="2"/>
            <a:ext cx="6624736" cy="1200329"/>
          </a:xfrm>
          <a:prstGeom prst="rect">
            <a:avLst/>
          </a:prstGeom>
          <a:noFill/>
          <a:ln w="9525">
            <a:noFill/>
            <a:miter lim="800000"/>
            <a:headEnd/>
            <a:tailEnd/>
          </a:ln>
        </p:spPr>
        <p:txBody>
          <a:bodyPr wrap="square">
            <a:spAutoFit/>
          </a:bodyPr>
          <a:lstStyle/>
          <a:p>
            <a:pPr algn="ctr"/>
            <a:r>
              <a:rPr lang="en-GB" sz="3600" b="1" dirty="0" smtClean="0">
                <a:solidFill>
                  <a:srgbClr val="002060"/>
                </a:solidFill>
                <a:latin typeface="+mj-lt"/>
              </a:rPr>
              <a:t>Daily Phonics for Foundation Stage and Key Stage 1</a:t>
            </a:r>
            <a:endParaRPr lang="en-GB" sz="3600" b="1" dirty="0">
              <a:solidFill>
                <a:srgbClr val="002060"/>
              </a:solidFill>
              <a:latin typeface="+mj-lt"/>
            </a:endParaRPr>
          </a:p>
        </p:txBody>
      </p:sp>
      <p:sp>
        <p:nvSpPr>
          <p:cNvPr id="3" name="Slide Number Placeholder 2"/>
          <p:cNvSpPr>
            <a:spLocks noGrp="1"/>
          </p:cNvSpPr>
          <p:nvPr>
            <p:ph type="sldNum" sz="quarter" idx="12"/>
          </p:nvPr>
        </p:nvSpPr>
        <p:spPr/>
        <p:txBody>
          <a:bodyPr/>
          <a:lstStyle/>
          <a:p>
            <a:pPr>
              <a:defRPr/>
            </a:pPr>
            <a:fld id="{7180D829-DCCF-4A58-81CA-248B791E9E58}" type="slidenum">
              <a:rPr lang="en-GB" smtClean="0"/>
              <a:pPr>
                <a:defRPr/>
              </a:pPr>
              <a:t>7</a:t>
            </a:fld>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188640"/>
            <a:ext cx="4248472" cy="769441"/>
          </a:xfrm>
          <a:prstGeom prst="rect">
            <a:avLst/>
          </a:prstGeom>
          <a:noFill/>
        </p:spPr>
        <p:txBody>
          <a:bodyPr wrap="square" rtlCol="0">
            <a:spAutoFit/>
          </a:bodyPr>
          <a:lstStyle/>
          <a:p>
            <a:pPr algn="ctr"/>
            <a:r>
              <a:rPr lang="en-GB" sz="4400" u="sng" dirty="0" smtClean="0">
                <a:latin typeface="+mn-lt"/>
              </a:rPr>
              <a:t>A Phonics Lesson</a:t>
            </a:r>
            <a:endParaRPr lang="en-GB" sz="1100" u="sng" dirty="0">
              <a:latin typeface="+mn-lt"/>
            </a:endParaRPr>
          </a:p>
        </p:txBody>
      </p:sp>
      <p:sp>
        <p:nvSpPr>
          <p:cNvPr id="5" name="TextBox 4"/>
          <p:cNvSpPr txBox="1"/>
          <p:nvPr/>
        </p:nvSpPr>
        <p:spPr>
          <a:xfrm>
            <a:off x="395536" y="1204869"/>
            <a:ext cx="8424936" cy="6001643"/>
          </a:xfrm>
          <a:prstGeom prst="rect">
            <a:avLst/>
          </a:prstGeom>
          <a:noFill/>
        </p:spPr>
        <p:txBody>
          <a:bodyPr wrap="square" rtlCol="0">
            <a:spAutoFit/>
          </a:bodyPr>
          <a:lstStyle/>
          <a:p>
            <a:r>
              <a:rPr lang="en-GB" sz="2400" b="1" dirty="0" smtClean="0">
                <a:latin typeface="+mn-lt"/>
              </a:rPr>
              <a:t>Phonics is fast, fun and multisensory and each session follows a clear sequence. </a:t>
            </a:r>
          </a:p>
          <a:p>
            <a:endParaRPr lang="en-GB" sz="2400" b="1" dirty="0" smtClean="0">
              <a:latin typeface="+mn-lt"/>
            </a:endParaRPr>
          </a:p>
          <a:p>
            <a:r>
              <a:rPr lang="en-GB" sz="2400" b="1" dirty="0" smtClean="0">
                <a:latin typeface="+mn-lt"/>
              </a:rPr>
              <a:t>Recap: </a:t>
            </a:r>
            <a:r>
              <a:rPr lang="en-GB" sz="2400" dirty="0" smtClean="0">
                <a:latin typeface="+mn-lt"/>
              </a:rPr>
              <a:t>Each phonics lesson begins with a recap of the different diagraphs and tricky words that have been learnt so far. </a:t>
            </a:r>
            <a:endParaRPr lang="en-GB" sz="2400" b="1" dirty="0" smtClean="0">
              <a:latin typeface="+mn-lt"/>
            </a:endParaRPr>
          </a:p>
          <a:p>
            <a:endParaRPr lang="en-GB" sz="2400" b="1" dirty="0">
              <a:latin typeface="+mn-lt"/>
            </a:endParaRPr>
          </a:p>
          <a:p>
            <a:r>
              <a:rPr lang="en-GB" sz="2400" b="1" dirty="0" smtClean="0">
                <a:latin typeface="+mn-lt"/>
              </a:rPr>
              <a:t>Teach: </a:t>
            </a:r>
            <a:r>
              <a:rPr lang="en-GB" sz="2400" dirty="0" smtClean="0">
                <a:latin typeface="+mn-lt"/>
              </a:rPr>
              <a:t>The children will then be exposed to a new sound that they will see and become familiar with.</a:t>
            </a:r>
            <a:endParaRPr lang="en-GB" sz="2400" b="1" dirty="0" smtClean="0">
              <a:latin typeface="+mn-lt"/>
            </a:endParaRPr>
          </a:p>
          <a:p>
            <a:endParaRPr lang="en-GB" sz="2400" b="1" dirty="0">
              <a:latin typeface="+mn-lt"/>
            </a:endParaRPr>
          </a:p>
          <a:p>
            <a:r>
              <a:rPr lang="en-GB" sz="2400" b="1" dirty="0" smtClean="0">
                <a:latin typeface="+mn-lt"/>
              </a:rPr>
              <a:t>Practice: </a:t>
            </a:r>
            <a:r>
              <a:rPr lang="en-GB" sz="2400" dirty="0" smtClean="0">
                <a:latin typeface="+mn-lt"/>
              </a:rPr>
              <a:t>The children will play fast, fun games to practice what they have learnt. </a:t>
            </a:r>
            <a:endParaRPr lang="en-GB" sz="2400" b="1" dirty="0" smtClean="0">
              <a:latin typeface="+mn-lt"/>
            </a:endParaRPr>
          </a:p>
          <a:p>
            <a:endParaRPr lang="en-GB" sz="2400" b="1" dirty="0">
              <a:latin typeface="+mn-lt"/>
            </a:endParaRPr>
          </a:p>
          <a:p>
            <a:r>
              <a:rPr lang="en-GB" sz="2400" b="1" dirty="0" smtClean="0">
                <a:latin typeface="+mn-lt"/>
              </a:rPr>
              <a:t>Apply: </a:t>
            </a:r>
            <a:r>
              <a:rPr lang="en-GB" sz="2400" dirty="0" smtClean="0">
                <a:latin typeface="+mn-lt"/>
              </a:rPr>
              <a:t>The children will then have the opportunity to apply this learning by writing or reading words. There are lots of fun games that we use to support this. </a:t>
            </a:r>
            <a:endParaRPr lang="en-GB" sz="2400" b="1" dirty="0" smtClean="0">
              <a:latin typeface="+mn-lt"/>
            </a:endParaRPr>
          </a:p>
          <a:p>
            <a:pPr algn="ctr"/>
            <a:endParaRPr lang="en-GB" sz="2400" b="1" dirty="0" smtClean="0"/>
          </a:p>
        </p:txBody>
      </p:sp>
    </p:spTree>
    <p:extLst>
      <p:ext uri="{BB962C8B-B14F-4D97-AF65-F5344CB8AC3E}">
        <p14:creationId xmlns:p14="http://schemas.microsoft.com/office/powerpoint/2010/main" val="32743415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01E3AD08-B6A9-4747-B916-1572CF7E25F9}" type="slidenum">
              <a:rPr lang="en-GB" smtClean="0">
                <a:solidFill>
                  <a:prstClr val="black">
                    <a:tint val="75000"/>
                  </a:prstClr>
                </a:solidFill>
              </a:rPr>
              <a:pPr/>
              <a:t>9</a:t>
            </a:fld>
            <a:endParaRPr lang="en-GB" dirty="0">
              <a:solidFill>
                <a:prstClr val="black">
                  <a:tint val="75000"/>
                </a:prstClr>
              </a:solidFill>
            </a:endParaRPr>
          </a:p>
        </p:txBody>
      </p:sp>
      <p:pic>
        <p:nvPicPr>
          <p:cNvPr id="3" name="Picture 2"/>
          <p:cNvPicPr>
            <a:picLocks noChangeAspect="1"/>
          </p:cNvPicPr>
          <p:nvPr/>
        </p:nvPicPr>
        <p:blipFill>
          <a:blip r:embed="rId2"/>
          <a:stretch>
            <a:fillRect/>
          </a:stretch>
        </p:blipFill>
        <p:spPr>
          <a:xfrm>
            <a:off x="395536" y="188640"/>
            <a:ext cx="8424936" cy="6408712"/>
          </a:xfrm>
          <a:prstGeom prst="rect">
            <a:avLst/>
          </a:prstGeom>
        </p:spPr>
      </p:pic>
      <p:pic>
        <p:nvPicPr>
          <p:cNvPr id="3076" name="Picture 4" descr="Image result for phonic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7658" y="215369"/>
            <a:ext cx="2437984" cy="720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31022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fontAlgn="auto">
              <a:spcAft>
                <a:spcPts val="0"/>
              </a:spcAft>
              <a:defRPr/>
            </a:pPr>
            <a:r>
              <a:rPr lang="en-GB" sz="3200" dirty="0" smtClean="0"/>
              <a:t>Think about </a:t>
            </a:r>
            <a:r>
              <a:rPr lang="en-GB" sz="3200" b="1" i="1" dirty="0" smtClean="0"/>
              <a:t>how</a:t>
            </a:r>
            <a:r>
              <a:rPr lang="en-GB" sz="3200" dirty="0" smtClean="0"/>
              <a:t>  you are doing this...</a:t>
            </a:r>
          </a:p>
        </p:txBody>
      </p:sp>
      <p:sp>
        <p:nvSpPr>
          <p:cNvPr id="16387" name="Content Placeholder 2"/>
          <p:cNvSpPr>
            <a:spLocks noGrp="1"/>
          </p:cNvSpPr>
          <p:nvPr>
            <p:ph idx="1"/>
          </p:nvPr>
        </p:nvSpPr>
        <p:spPr/>
        <p:txBody>
          <a:bodyPr rtlCol="0">
            <a:normAutofit/>
          </a:bodyPr>
          <a:lstStyle/>
          <a:p>
            <a:pPr fontAlgn="auto">
              <a:spcAft>
                <a:spcPts val="0"/>
              </a:spcAft>
              <a:defRPr/>
            </a:pPr>
            <a:r>
              <a:rPr lang="en-GB" dirty="0" smtClean="0">
                <a:solidFill>
                  <a:schemeClr val="tx1">
                    <a:lumMod val="50000"/>
                    <a:lumOff val="50000"/>
                  </a:schemeClr>
                </a:solidFill>
              </a:rPr>
              <a:t> </a:t>
            </a:r>
            <a:r>
              <a:rPr lang="en-GB" dirty="0" smtClean="0">
                <a:solidFill>
                  <a:schemeClr val="tx1"/>
                </a:solidFill>
              </a:rPr>
              <a:t>What </a:t>
            </a:r>
            <a:r>
              <a:rPr lang="en-GB" b="1" i="1" dirty="0" smtClean="0">
                <a:solidFill>
                  <a:schemeClr val="tx1"/>
                </a:solidFill>
              </a:rPr>
              <a:t>skills</a:t>
            </a:r>
            <a:r>
              <a:rPr lang="en-GB" dirty="0" smtClean="0">
                <a:solidFill>
                  <a:schemeClr val="tx1"/>
                </a:solidFill>
                <a:effectLst>
                  <a:outerShdw blurRad="38100" dist="38100" dir="2700000" algn="tl">
                    <a:srgbClr val="000000">
                      <a:alpha val="43137"/>
                    </a:srgbClr>
                  </a:outerShdw>
                </a:effectLst>
              </a:rPr>
              <a:t> </a:t>
            </a:r>
            <a:r>
              <a:rPr lang="en-GB" dirty="0" smtClean="0">
                <a:solidFill>
                  <a:schemeClr val="tx1"/>
                </a:solidFill>
              </a:rPr>
              <a:t>do you need to have to read a word using phonics?</a:t>
            </a:r>
          </a:p>
          <a:p>
            <a:pPr algn="ctr" fontAlgn="auto">
              <a:spcAft>
                <a:spcPts val="0"/>
              </a:spcAft>
              <a:buFont typeface="Wingdings" pitchFamily="2" charset="2"/>
              <a:buNone/>
              <a:defRPr/>
            </a:pPr>
            <a:r>
              <a:rPr lang="en-GB" sz="6000" dirty="0" err="1" smtClean="0">
                <a:solidFill>
                  <a:schemeClr val="tx1"/>
                </a:solidFill>
              </a:rPr>
              <a:t>spointering</a:t>
            </a:r>
            <a:endParaRPr lang="en-GB" sz="6000" dirty="0" smtClean="0">
              <a:solidFill>
                <a:schemeClr val="tx1"/>
              </a:solidFill>
            </a:endParaRPr>
          </a:p>
          <a:p>
            <a:pPr fontAlgn="auto">
              <a:spcAft>
                <a:spcPts val="0"/>
              </a:spcAft>
              <a:defRPr/>
            </a:pPr>
            <a:endParaRPr lang="en-GB" dirty="0" smtClean="0">
              <a:solidFill>
                <a:schemeClr val="tx1"/>
              </a:solidFill>
            </a:endParaRPr>
          </a:p>
          <a:p>
            <a:pPr fontAlgn="auto">
              <a:spcAft>
                <a:spcPts val="0"/>
              </a:spcAft>
              <a:defRPr/>
            </a:pPr>
            <a:r>
              <a:rPr lang="en-GB" dirty="0" smtClean="0">
                <a:solidFill>
                  <a:schemeClr val="tx1"/>
                </a:solidFill>
              </a:rPr>
              <a:t> What </a:t>
            </a:r>
            <a:r>
              <a:rPr lang="en-GB" b="1" i="1" dirty="0" smtClean="0">
                <a:solidFill>
                  <a:schemeClr val="tx1"/>
                </a:solidFill>
              </a:rPr>
              <a:t>skills</a:t>
            </a:r>
            <a:r>
              <a:rPr lang="en-GB" dirty="0" smtClean="0">
                <a:solidFill>
                  <a:schemeClr val="tx1"/>
                </a:solidFill>
              </a:rPr>
              <a:t> do you need to spell a word using phonics?</a:t>
            </a:r>
          </a:p>
          <a:p>
            <a:pPr fontAlgn="auto">
              <a:spcAft>
                <a:spcPts val="0"/>
              </a:spcAft>
              <a:defRPr/>
            </a:pPr>
            <a:r>
              <a:rPr lang="en-GB" dirty="0" smtClean="0">
                <a:solidFill>
                  <a:schemeClr val="tx1"/>
                </a:solidFill>
              </a:rPr>
              <a:t> What are the actual processes?</a:t>
            </a:r>
          </a:p>
        </p:txBody>
      </p:sp>
      <p:pic>
        <p:nvPicPr>
          <p:cNvPr id="7170" name="Picture 2" descr="Image result for phonic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4221088"/>
            <a:ext cx="3624337" cy="2416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2140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638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638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6387">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638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bldLvl="2"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548680"/>
            <a:ext cx="6870700" cy="936104"/>
          </a:xfrm>
        </p:spPr>
        <p:txBody>
          <a:bodyPr>
            <a:noAutofit/>
          </a:bodyPr>
          <a:lstStyle/>
          <a:p>
            <a:pPr eaLnBrk="1" hangingPunct="1">
              <a:defRPr/>
            </a:pPr>
            <a:r>
              <a:rPr lang="en-GB" sz="3600" b="1" dirty="0" smtClean="0">
                <a:latin typeface="Century Gothic" pitchFamily="34" charset="0"/>
                <a:ea typeface="+mn-ea"/>
                <a:cs typeface="+mn-cs"/>
              </a:rPr>
              <a:t/>
            </a:r>
            <a:br>
              <a:rPr lang="en-GB" sz="3600" b="1" dirty="0" smtClean="0">
                <a:latin typeface="Century Gothic" pitchFamily="34" charset="0"/>
                <a:ea typeface="+mn-ea"/>
                <a:cs typeface="+mn-cs"/>
              </a:rPr>
            </a:br>
            <a:r>
              <a:rPr lang="en-GB" sz="3600" b="1" dirty="0" smtClean="0">
                <a:ea typeface="+mn-ea"/>
                <a:cs typeface="+mn-cs"/>
              </a:rPr>
              <a:t>Glossary</a:t>
            </a:r>
            <a:r>
              <a:rPr lang="en-GB" sz="3600" b="1" dirty="0" smtClean="0">
                <a:latin typeface="+mn-lt"/>
                <a:ea typeface="+mn-ea"/>
                <a:cs typeface="+mn-cs"/>
              </a:rPr>
              <a:t/>
            </a:r>
            <a:br>
              <a:rPr lang="en-GB" sz="3600" b="1" dirty="0" smtClean="0">
                <a:latin typeface="+mn-lt"/>
                <a:ea typeface="+mn-ea"/>
                <a:cs typeface="+mn-cs"/>
              </a:rPr>
            </a:br>
            <a:endParaRPr lang="en-GB" sz="3600" b="1" dirty="0" smtClean="0"/>
          </a:p>
        </p:txBody>
      </p:sp>
      <p:sp>
        <p:nvSpPr>
          <p:cNvPr id="14339" name="Content Placeholder 2"/>
          <p:cNvSpPr>
            <a:spLocks noGrp="1"/>
          </p:cNvSpPr>
          <p:nvPr>
            <p:ph idx="1"/>
          </p:nvPr>
        </p:nvSpPr>
        <p:spPr>
          <a:xfrm>
            <a:off x="468313" y="1484784"/>
            <a:ext cx="7991475" cy="4176241"/>
          </a:xfrm>
        </p:spPr>
        <p:txBody>
          <a:bodyPr>
            <a:normAutofit/>
          </a:bodyPr>
          <a:lstStyle/>
          <a:p>
            <a:pPr eaLnBrk="1" hangingPunct="1"/>
            <a:r>
              <a:rPr lang="en-GB" sz="2200" b="1" dirty="0" smtClean="0">
                <a:solidFill>
                  <a:srgbClr val="7030A0"/>
                </a:solidFill>
              </a:rPr>
              <a:t>Phonemes: </a:t>
            </a:r>
            <a:r>
              <a:rPr lang="en-GB" sz="2200" dirty="0" smtClean="0">
                <a:solidFill>
                  <a:srgbClr val="002060"/>
                </a:solidFill>
              </a:rPr>
              <a:t>the </a:t>
            </a:r>
            <a:r>
              <a:rPr lang="en-GB" sz="2200" dirty="0" smtClean="0"/>
              <a:t>smallest</a:t>
            </a:r>
            <a:r>
              <a:rPr lang="en-GB" sz="2200" dirty="0" smtClean="0">
                <a:solidFill>
                  <a:srgbClr val="002060"/>
                </a:solidFill>
              </a:rPr>
              <a:t> units of sound that are found within a word</a:t>
            </a:r>
          </a:p>
          <a:p>
            <a:pPr eaLnBrk="1" hangingPunct="1"/>
            <a:r>
              <a:rPr lang="en-GB" sz="2200" b="1" dirty="0" smtClean="0">
                <a:solidFill>
                  <a:srgbClr val="7030A0"/>
                </a:solidFill>
              </a:rPr>
              <a:t>Grapheme: </a:t>
            </a:r>
            <a:r>
              <a:rPr lang="en-GB" sz="2200" dirty="0" smtClean="0">
                <a:solidFill>
                  <a:srgbClr val="002060"/>
                </a:solidFill>
              </a:rPr>
              <a:t>the spelling of the sound </a:t>
            </a:r>
          </a:p>
          <a:p>
            <a:pPr eaLnBrk="1" hangingPunct="1"/>
            <a:r>
              <a:rPr lang="en-GB" sz="2200" b="1" dirty="0" smtClean="0">
                <a:solidFill>
                  <a:srgbClr val="7030A0"/>
                </a:solidFill>
              </a:rPr>
              <a:t>Digraph: </a:t>
            </a:r>
            <a:r>
              <a:rPr lang="en-GB" sz="2200" dirty="0" smtClean="0">
                <a:solidFill>
                  <a:srgbClr val="002060"/>
                </a:solidFill>
              </a:rPr>
              <a:t>two letters that make one sound when read</a:t>
            </a:r>
          </a:p>
          <a:p>
            <a:pPr eaLnBrk="1" hangingPunct="1"/>
            <a:r>
              <a:rPr lang="en-GB" sz="2200" b="1" dirty="0" err="1" smtClean="0">
                <a:solidFill>
                  <a:srgbClr val="7030A0"/>
                </a:solidFill>
              </a:rPr>
              <a:t>Trigraph</a:t>
            </a:r>
            <a:r>
              <a:rPr lang="en-GB" sz="2200" b="1" dirty="0" smtClean="0">
                <a:solidFill>
                  <a:srgbClr val="7030A0"/>
                </a:solidFill>
              </a:rPr>
              <a:t>: </a:t>
            </a:r>
            <a:r>
              <a:rPr lang="en-GB" sz="2200" dirty="0" smtClean="0">
                <a:solidFill>
                  <a:srgbClr val="002060"/>
                </a:solidFill>
              </a:rPr>
              <a:t>three letters that make one sound</a:t>
            </a:r>
          </a:p>
          <a:p>
            <a:pPr eaLnBrk="1" hangingPunct="1"/>
            <a:r>
              <a:rPr lang="en-GB" sz="2200" b="1" dirty="0" smtClean="0">
                <a:solidFill>
                  <a:srgbClr val="7030A0"/>
                </a:solidFill>
              </a:rPr>
              <a:t>CVC: </a:t>
            </a:r>
            <a:r>
              <a:rPr lang="en-GB" sz="2200" dirty="0" smtClean="0">
                <a:solidFill>
                  <a:srgbClr val="002060"/>
                </a:solidFill>
              </a:rPr>
              <a:t>stands for consonant, vowel, consonant</a:t>
            </a:r>
          </a:p>
          <a:p>
            <a:pPr eaLnBrk="1" hangingPunct="1"/>
            <a:r>
              <a:rPr lang="en-GB" sz="2200" b="1" dirty="0" smtClean="0">
                <a:solidFill>
                  <a:srgbClr val="7030A0"/>
                </a:solidFill>
              </a:rPr>
              <a:t>Segmenting:</a:t>
            </a:r>
            <a:r>
              <a:rPr lang="en-GB" sz="2200" dirty="0" smtClean="0">
                <a:solidFill>
                  <a:srgbClr val="002060"/>
                </a:solidFill>
              </a:rPr>
              <a:t> breaking up a word into its sounds </a:t>
            </a:r>
          </a:p>
          <a:p>
            <a:pPr eaLnBrk="1" hangingPunct="1"/>
            <a:r>
              <a:rPr lang="en-GB" sz="2200" b="1" dirty="0" smtClean="0">
                <a:solidFill>
                  <a:srgbClr val="7030A0"/>
                </a:solidFill>
              </a:rPr>
              <a:t>Blending : </a:t>
            </a:r>
            <a:r>
              <a:rPr lang="en-GB" sz="2200" dirty="0" smtClean="0">
                <a:solidFill>
                  <a:srgbClr val="002060"/>
                </a:solidFill>
              </a:rPr>
              <a:t>putting the sounds together to read a word</a:t>
            </a:r>
          </a:p>
          <a:p>
            <a:pPr eaLnBrk="1" hangingPunct="1"/>
            <a:r>
              <a:rPr lang="en-GB" sz="2200" b="1" dirty="0" smtClean="0">
                <a:solidFill>
                  <a:srgbClr val="7030A0"/>
                </a:solidFill>
              </a:rPr>
              <a:t>Tricky words: </a:t>
            </a:r>
            <a:r>
              <a:rPr lang="en-GB" sz="2200" dirty="0" smtClean="0">
                <a:solidFill>
                  <a:srgbClr val="002060"/>
                </a:solidFill>
              </a:rPr>
              <a:t>words that cannot easily be decoded</a:t>
            </a:r>
          </a:p>
          <a:p>
            <a:pPr eaLnBrk="1" hangingPunct="1"/>
            <a:r>
              <a:rPr lang="en-GB" sz="2200" b="1" dirty="0" smtClean="0">
                <a:solidFill>
                  <a:srgbClr val="7030A0"/>
                </a:solidFill>
              </a:rPr>
              <a:t>Pseudo words: </a:t>
            </a:r>
            <a:r>
              <a:rPr lang="en-GB" sz="2200" dirty="0" smtClean="0"/>
              <a:t>Nonsense words</a:t>
            </a:r>
            <a:endParaRPr lang="en-GB" sz="2200" dirty="0" smtClean="0">
              <a:solidFill>
                <a:srgbClr val="002060"/>
              </a:solidFill>
            </a:endParaRPr>
          </a:p>
        </p:txBody>
      </p:sp>
      <p:sp>
        <p:nvSpPr>
          <p:cNvPr id="4" name="Slide Number Placeholder 3"/>
          <p:cNvSpPr>
            <a:spLocks noGrp="1"/>
          </p:cNvSpPr>
          <p:nvPr>
            <p:ph type="sldNum" sz="quarter" idx="12"/>
          </p:nvPr>
        </p:nvSpPr>
        <p:spPr>
          <a:xfrm>
            <a:off x="7010400" y="6356350"/>
            <a:ext cx="2133600" cy="365125"/>
          </a:xfrm>
        </p:spPr>
        <p:txBody>
          <a:bodyPr/>
          <a:lstStyle/>
          <a:p>
            <a:pPr>
              <a:defRPr/>
            </a:pPr>
            <a:fld id="{8E7E7773-A674-4F98-A6D8-FE42BCE5DD37}" type="slidenum">
              <a:rPr lang="en-GB" smtClean="0"/>
              <a:pPr>
                <a:defRPr/>
              </a:pPr>
              <a:t>11</a:t>
            </a:fld>
            <a:endParaRPr lang="en-GB"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84212" y="333375"/>
            <a:ext cx="7776219" cy="575345"/>
          </a:xfrm>
        </p:spPr>
        <p:txBody>
          <a:bodyPr>
            <a:noAutofit/>
          </a:bodyPr>
          <a:lstStyle/>
          <a:p>
            <a:pPr eaLnBrk="1" hangingPunct="1"/>
            <a:endParaRPr lang="en-GB" b="1" dirty="0" smtClean="0">
              <a:latin typeface="Century Gothic" panose="020B0502020202020204" pitchFamily="34" charset="0"/>
            </a:endParaRPr>
          </a:p>
        </p:txBody>
      </p:sp>
      <p:sp>
        <p:nvSpPr>
          <p:cNvPr id="18435" name="Rectangle 3"/>
          <p:cNvSpPr>
            <a:spLocks noGrp="1" noChangeArrowheads="1"/>
          </p:cNvSpPr>
          <p:nvPr>
            <p:ph idx="1"/>
          </p:nvPr>
        </p:nvSpPr>
        <p:spPr>
          <a:xfrm>
            <a:off x="395536" y="1341438"/>
            <a:ext cx="7984877" cy="3657600"/>
          </a:xfrm>
        </p:spPr>
        <p:txBody>
          <a:bodyPr/>
          <a:lstStyle/>
          <a:p>
            <a:pPr algn="ctr" eaLnBrk="1" hangingPunct="1">
              <a:lnSpc>
                <a:spcPct val="90000"/>
              </a:lnSpc>
              <a:buFontTx/>
              <a:buNone/>
            </a:pPr>
            <a:endParaRPr lang="en-GB" sz="4000" b="1" dirty="0" smtClean="0">
              <a:solidFill>
                <a:srgbClr val="660066"/>
              </a:solidFill>
              <a:latin typeface="Century Gothic" pitchFamily="34" charset="0"/>
            </a:endParaRPr>
          </a:p>
          <a:p>
            <a:pPr algn="ctr" eaLnBrk="1" hangingPunct="1">
              <a:lnSpc>
                <a:spcPct val="90000"/>
              </a:lnSpc>
              <a:buFontTx/>
              <a:buNone/>
            </a:pPr>
            <a:r>
              <a:rPr lang="en-GB" sz="4000" b="1" dirty="0" smtClean="0"/>
              <a:t>Blending</a:t>
            </a:r>
            <a:r>
              <a:rPr lang="en-GB" sz="4000" b="1" i="1" dirty="0" smtClean="0"/>
              <a:t> </a:t>
            </a:r>
          </a:p>
          <a:p>
            <a:pPr algn="ctr" eaLnBrk="1" hangingPunct="1">
              <a:lnSpc>
                <a:spcPct val="90000"/>
              </a:lnSpc>
              <a:buFontTx/>
              <a:buNone/>
            </a:pPr>
            <a:endParaRPr lang="en-GB" sz="2800" b="1" dirty="0" smtClean="0"/>
          </a:p>
          <a:p>
            <a:pPr marL="0" indent="0" eaLnBrk="1" hangingPunct="1">
              <a:lnSpc>
                <a:spcPct val="90000"/>
              </a:lnSpc>
              <a:buNone/>
            </a:pPr>
            <a:r>
              <a:rPr lang="en-GB" sz="2800" dirty="0" smtClean="0"/>
              <a:t>Children need to be able to</a:t>
            </a:r>
            <a:r>
              <a:rPr lang="en-GB" sz="2800" b="1" dirty="0" smtClean="0">
                <a:solidFill>
                  <a:srgbClr val="660066"/>
                </a:solidFill>
              </a:rPr>
              <a:t> </a:t>
            </a:r>
            <a:r>
              <a:rPr lang="en-GB" sz="2800" dirty="0" smtClean="0"/>
              <a:t>say</a:t>
            </a:r>
            <a:r>
              <a:rPr lang="en-GB" sz="2800" b="1" dirty="0" smtClean="0"/>
              <a:t> </a:t>
            </a:r>
            <a:r>
              <a:rPr lang="en-GB" sz="2800" dirty="0" smtClean="0"/>
              <a:t>the separate sounds in a word and then blend them together to say</a:t>
            </a:r>
            <a:r>
              <a:rPr lang="en-GB" sz="2800" b="1" dirty="0" smtClean="0"/>
              <a:t> </a:t>
            </a:r>
            <a:r>
              <a:rPr lang="en-GB" sz="2800" dirty="0" smtClean="0"/>
              <a:t>the whole word .</a:t>
            </a:r>
          </a:p>
          <a:p>
            <a:pPr eaLnBrk="1" hangingPunct="1">
              <a:lnSpc>
                <a:spcPct val="90000"/>
              </a:lnSpc>
              <a:buFontTx/>
              <a:buNone/>
            </a:pPr>
            <a:endParaRPr lang="en-GB" sz="2400" b="1" dirty="0" smtClean="0"/>
          </a:p>
          <a:p>
            <a:pPr eaLnBrk="1" hangingPunct="1">
              <a:lnSpc>
                <a:spcPct val="90000"/>
              </a:lnSpc>
            </a:pPr>
            <a:endParaRPr lang="en-GB" sz="2400" b="1" dirty="0" smtClean="0"/>
          </a:p>
          <a:p>
            <a:pPr eaLnBrk="1" hangingPunct="1">
              <a:lnSpc>
                <a:spcPct val="90000"/>
              </a:lnSpc>
            </a:pPr>
            <a:endParaRPr lang="en-GB" sz="2400" dirty="0" smtClean="0"/>
          </a:p>
          <a:p>
            <a:pPr eaLnBrk="1" hangingPunct="1">
              <a:lnSpc>
                <a:spcPct val="90000"/>
              </a:lnSpc>
              <a:buFontTx/>
              <a:buNone/>
            </a:pPr>
            <a:endParaRPr lang="en-GB" sz="2400" dirty="0" smtClean="0"/>
          </a:p>
        </p:txBody>
      </p:sp>
      <p:sp>
        <p:nvSpPr>
          <p:cNvPr id="3" name="Slide Number Placeholder 2"/>
          <p:cNvSpPr>
            <a:spLocks noGrp="1"/>
          </p:cNvSpPr>
          <p:nvPr>
            <p:ph type="sldNum" sz="quarter" idx="4294967295"/>
          </p:nvPr>
        </p:nvSpPr>
        <p:spPr>
          <a:xfrm>
            <a:off x="7010400" y="6356350"/>
            <a:ext cx="2133600" cy="365125"/>
          </a:xfrm>
        </p:spPr>
        <p:txBody>
          <a:bodyPr/>
          <a:lstStyle/>
          <a:p>
            <a:pPr>
              <a:defRPr/>
            </a:pPr>
            <a:fld id="{BB19CE41-8893-4A09-AC9A-951D658628D0}" type="slidenum">
              <a:rPr lang="en-GB" smtClean="0"/>
              <a:pPr>
                <a:defRPr/>
              </a:pPr>
              <a:t>12</a:t>
            </a:fld>
            <a:endParaRPr lang="en-GB" dirty="0"/>
          </a:p>
        </p:txBody>
      </p:sp>
    </p:spTree>
    <p:extLst>
      <p:ext uri="{BB962C8B-B14F-4D97-AF65-F5344CB8AC3E}">
        <p14:creationId xmlns:p14="http://schemas.microsoft.com/office/powerpoint/2010/main" val="24325153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685800" y="348741"/>
            <a:ext cx="7694613" cy="828675"/>
          </a:xfrm>
        </p:spPr>
        <p:txBody>
          <a:bodyPr/>
          <a:lstStyle/>
          <a:p>
            <a:pPr eaLnBrk="1" hangingPunct="1"/>
            <a:r>
              <a:rPr lang="en-GB" sz="3600" b="1" dirty="0" smtClean="0">
                <a:latin typeface="Century Gothic" pitchFamily="34" charset="0"/>
              </a:rPr>
              <a:t>Blending</a:t>
            </a:r>
          </a:p>
        </p:txBody>
      </p:sp>
      <p:sp>
        <p:nvSpPr>
          <p:cNvPr id="19459" name="Rectangle 3"/>
          <p:cNvSpPr>
            <a:spLocks noGrp="1" noChangeArrowheads="1"/>
          </p:cNvSpPr>
          <p:nvPr>
            <p:ph idx="1"/>
          </p:nvPr>
        </p:nvSpPr>
        <p:spPr>
          <a:xfrm>
            <a:off x="684213" y="1556792"/>
            <a:ext cx="7696200" cy="3785146"/>
          </a:xfrm>
        </p:spPr>
        <p:txBody>
          <a:bodyPr>
            <a:normAutofit/>
          </a:bodyPr>
          <a:lstStyle/>
          <a:p>
            <a:pPr eaLnBrk="1" hangingPunct="1">
              <a:lnSpc>
                <a:spcPct val="90000"/>
              </a:lnSpc>
              <a:buFontTx/>
              <a:buNone/>
            </a:pPr>
            <a:r>
              <a:rPr lang="en-GB" dirty="0" smtClean="0">
                <a:solidFill>
                  <a:srgbClr val="002060"/>
                </a:solidFill>
                <a:latin typeface="Century Gothic" panose="020B0502020202020204" pitchFamily="34" charset="0"/>
              </a:rPr>
              <a:t>/b/  /e/  /d/ =  bed</a:t>
            </a:r>
          </a:p>
          <a:p>
            <a:pPr eaLnBrk="1" hangingPunct="1">
              <a:lnSpc>
                <a:spcPct val="90000"/>
              </a:lnSpc>
              <a:buFontTx/>
              <a:buNone/>
            </a:pPr>
            <a:endParaRPr lang="en-GB" dirty="0" smtClean="0">
              <a:solidFill>
                <a:srgbClr val="002060"/>
              </a:solidFill>
              <a:latin typeface="Century Gothic" panose="020B0502020202020204" pitchFamily="34" charset="0"/>
            </a:endParaRPr>
          </a:p>
          <a:p>
            <a:pPr eaLnBrk="1" hangingPunct="1">
              <a:lnSpc>
                <a:spcPct val="90000"/>
              </a:lnSpc>
              <a:buFontTx/>
              <a:buNone/>
            </a:pPr>
            <a:r>
              <a:rPr lang="en-GB" dirty="0" smtClean="0">
                <a:solidFill>
                  <a:srgbClr val="002060"/>
                </a:solidFill>
                <a:latin typeface="Century Gothic" panose="020B0502020202020204" pitchFamily="34" charset="0"/>
              </a:rPr>
              <a:t>/t/   /</a:t>
            </a:r>
            <a:r>
              <a:rPr lang="en-GB" dirty="0" err="1" smtClean="0">
                <a:solidFill>
                  <a:srgbClr val="002060"/>
                </a:solidFill>
                <a:latin typeface="Century Gothic" panose="020B0502020202020204" pitchFamily="34" charset="0"/>
              </a:rPr>
              <a:t>i</a:t>
            </a:r>
            <a:r>
              <a:rPr lang="en-GB" dirty="0" smtClean="0">
                <a:solidFill>
                  <a:srgbClr val="002060"/>
                </a:solidFill>
                <a:latin typeface="Century Gothic" panose="020B0502020202020204" pitchFamily="34" charset="0"/>
              </a:rPr>
              <a:t>/   /n/  =  tin</a:t>
            </a:r>
          </a:p>
          <a:p>
            <a:pPr eaLnBrk="1" hangingPunct="1">
              <a:lnSpc>
                <a:spcPct val="90000"/>
              </a:lnSpc>
              <a:buFontTx/>
              <a:buNone/>
            </a:pPr>
            <a:endParaRPr lang="en-GB" dirty="0" smtClean="0">
              <a:solidFill>
                <a:srgbClr val="002060"/>
              </a:solidFill>
              <a:latin typeface="Century Gothic" panose="020B0502020202020204" pitchFamily="34" charset="0"/>
            </a:endParaRPr>
          </a:p>
          <a:p>
            <a:pPr eaLnBrk="1" hangingPunct="1">
              <a:lnSpc>
                <a:spcPct val="90000"/>
              </a:lnSpc>
              <a:buFontTx/>
              <a:buNone/>
            </a:pPr>
            <a:r>
              <a:rPr lang="en-GB" dirty="0" smtClean="0">
                <a:solidFill>
                  <a:srgbClr val="002060"/>
                </a:solidFill>
                <a:latin typeface="Century Gothic" panose="020B0502020202020204" pitchFamily="34" charset="0"/>
              </a:rPr>
              <a:t>/m/ /u/ /g/  =  mug</a:t>
            </a:r>
          </a:p>
        </p:txBody>
      </p:sp>
      <p:sp>
        <p:nvSpPr>
          <p:cNvPr id="3" name="Slide Number Placeholder 2"/>
          <p:cNvSpPr>
            <a:spLocks noGrp="1"/>
          </p:cNvSpPr>
          <p:nvPr>
            <p:ph type="sldNum" sz="quarter" idx="4294967295"/>
          </p:nvPr>
        </p:nvSpPr>
        <p:spPr>
          <a:xfrm>
            <a:off x="7010400" y="6356350"/>
            <a:ext cx="2133600" cy="365125"/>
          </a:xfrm>
        </p:spPr>
        <p:txBody>
          <a:bodyPr/>
          <a:lstStyle/>
          <a:p>
            <a:pPr>
              <a:defRPr/>
            </a:pPr>
            <a:fld id="{64AE9A22-32EF-4E3D-B7F6-894B1568CCEF}" type="slidenum">
              <a:rPr lang="en-GB" smtClean="0"/>
              <a:pPr>
                <a:defRPr/>
              </a:pPr>
              <a:t>13</a:t>
            </a:fld>
            <a:endParaRPr lang="en-GB" dirty="0"/>
          </a:p>
        </p:txBody>
      </p:sp>
      <p:pic>
        <p:nvPicPr>
          <p:cNvPr id="2" name="Picture 1"/>
          <p:cNvPicPr>
            <a:picLocks noChangeAspect="1"/>
          </p:cNvPicPr>
          <p:nvPr/>
        </p:nvPicPr>
        <p:blipFill>
          <a:blip r:embed="rId3"/>
          <a:stretch>
            <a:fillRect/>
          </a:stretch>
        </p:blipFill>
        <p:spPr>
          <a:xfrm>
            <a:off x="3416630" y="3573016"/>
            <a:ext cx="5087404" cy="2975417"/>
          </a:xfrm>
          <a:prstGeom prst="rect">
            <a:avLst/>
          </a:prstGeom>
        </p:spPr>
      </p:pic>
      <p:pic>
        <p:nvPicPr>
          <p:cNvPr id="4" name="Picture 3"/>
          <p:cNvPicPr>
            <a:picLocks noChangeAspect="1"/>
          </p:cNvPicPr>
          <p:nvPr/>
        </p:nvPicPr>
        <p:blipFill>
          <a:blip r:embed="rId4"/>
          <a:stretch>
            <a:fillRect/>
          </a:stretch>
        </p:blipFill>
        <p:spPr>
          <a:xfrm>
            <a:off x="3448637" y="0"/>
            <a:ext cx="5444712" cy="3068960"/>
          </a:xfrm>
          <a:prstGeom prst="rect">
            <a:avLst/>
          </a:prstGeom>
        </p:spPr>
      </p:pic>
    </p:spTree>
    <p:extLst>
      <p:ext uri="{BB962C8B-B14F-4D97-AF65-F5344CB8AC3E}">
        <p14:creationId xmlns:p14="http://schemas.microsoft.com/office/powerpoint/2010/main" val="25137650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noChangeArrowheads="1"/>
          </p:cNvSpPr>
          <p:nvPr>
            <p:ph idx="1"/>
          </p:nvPr>
        </p:nvSpPr>
        <p:spPr>
          <a:xfrm>
            <a:off x="684213" y="1556792"/>
            <a:ext cx="7696200" cy="3657600"/>
          </a:xfrm>
        </p:spPr>
        <p:txBody>
          <a:bodyPr>
            <a:normAutofit lnSpcReduction="10000"/>
          </a:bodyPr>
          <a:lstStyle/>
          <a:p>
            <a:pPr algn="ctr" eaLnBrk="1" hangingPunct="1">
              <a:lnSpc>
                <a:spcPct val="90000"/>
              </a:lnSpc>
              <a:buFontTx/>
              <a:buNone/>
            </a:pPr>
            <a:endParaRPr lang="en-GB" sz="4000" dirty="0" smtClean="0">
              <a:solidFill>
                <a:srgbClr val="660066"/>
              </a:solidFill>
              <a:latin typeface="Century Gothic" pitchFamily="34" charset="0"/>
            </a:endParaRPr>
          </a:p>
          <a:p>
            <a:pPr algn="ctr" eaLnBrk="1" hangingPunct="1">
              <a:lnSpc>
                <a:spcPct val="90000"/>
              </a:lnSpc>
              <a:buFontTx/>
              <a:buNone/>
            </a:pPr>
            <a:r>
              <a:rPr lang="en-GB" sz="3600" b="1" dirty="0" smtClean="0">
                <a:latin typeface="Century Gothic" pitchFamily="34" charset="0"/>
              </a:rPr>
              <a:t>Segmenting</a:t>
            </a:r>
            <a:r>
              <a:rPr lang="en-GB" sz="3600" dirty="0" smtClean="0">
                <a:latin typeface="Century Gothic" pitchFamily="34" charset="0"/>
              </a:rPr>
              <a:t> </a:t>
            </a:r>
            <a:endParaRPr lang="en-GB" dirty="0" smtClean="0">
              <a:latin typeface="Century Gothic" pitchFamily="34" charset="0"/>
            </a:endParaRPr>
          </a:p>
          <a:p>
            <a:pPr algn="ctr" eaLnBrk="1" hangingPunct="1">
              <a:lnSpc>
                <a:spcPct val="90000"/>
              </a:lnSpc>
              <a:buFontTx/>
              <a:buNone/>
            </a:pPr>
            <a:endParaRPr lang="en-GB" sz="4000" dirty="0" smtClean="0">
              <a:latin typeface="Century Gothic" pitchFamily="34" charset="0"/>
            </a:endParaRPr>
          </a:p>
          <a:p>
            <a:pPr marL="0" indent="0" eaLnBrk="1" hangingPunct="1">
              <a:lnSpc>
                <a:spcPct val="90000"/>
              </a:lnSpc>
              <a:buNone/>
            </a:pPr>
            <a:r>
              <a:rPr lang="en-GB" sz="3600" dirty="0" smtClean="0"/>
              <a:t>Children need to be able to</a:t>
            </a:r>
            <a:r>
              <a:rPr lang="en-GB" sz="3600" dirty="0" smtClean="0">
                <a:solidFill>
                  <a:srgbClr val="660066"/>
                </a:solidFill>
              </a:rPr>
              <a:t> </a:t>
            </a:r>
            <a:r>
              <a:rPr lang="en-GB" sz="3600" b="1" dirty="0" smtClean="0">
                <a:solidFill>
                  <a:srgbClr val="660066"/>
                </a:solidFill>
              </a:rPr>
              <a:t>hear</a:t>
            </a:r>
            <a:r>
              <a:rPr lang="en-GB" sz="3600" dirty="0" smtClean="0">
                <a:solidFill>
                  <a:srgbClr val="660066"/>
                </a:solidFill>
              </a:rPr>
              <a:t> </a:t>
            </a:r>
            <a:r>
              <a:rPr lang="en-GB" sz="3600" dirty="0" smtClean="0"/>
              <a:t>a whole word and </a:t>
            </a:r>
            <a:r>
              <a:rPr lang="en-GB" sz="3600" b="1" dirty="0" smtClean="0">
                <a:solidFill>
                  <a:srgbClr val="660066"/>
                </a:solidFill>
              </a:rPr>
              <a:t>say</a:t>
            </a:r>
            <a:r>
              <a:rPr lang="en-GB" sz="3600" dirty="0" smtClean="0"/>
              <a:t> every sound that they </a:t>
            </a:r>
            <a:r>
              <a:rPr lang="en-GB" sz="3600" b="1" dirty="0" smtClean="0">
                <a:solidFill>
                  <a:srgbClr val="660066"/>
                </a:solidFill>
              </a:rPr>
              <a:t>hear</a:t>
            </a:r>
            <a:r>
              <a:rPr lang="en-GB" sz="3600" dirty="0" smtClean="0"/>
              <a:t>. Then they need to know how to write the corresponding graphemes.</a:t>
            </a:r>
          </a:p>
          <a:p>
            <a:pPr eaLnBrk="1" hangingPunct="1">
              <a:lnSpc>
                <a:spcPct val="90000"/>
              </a:lnSpc>
            </a:pPr>
            <a:endParaRPr lang="en-GB" sz="2400" b="1" dirty="0" smtClean="0"/>
          </a:p>
          <a:p>
            <a:pPr eaLnBrk="1" hangingPunct="1">
              <a:lnSpc>
                <a:spcPct val="90000"/>
              </a:lnSpc>
            </a:pPr>
            <a:endParaRPr lang="en-GB" sz="2400" dirty="0" smtClean="0"/>
          </a:p>
          <a:p>
            <a:pPr eaLnBrk="1" hangingPunct="1">
              <a:lnSpc>
                <a:spcPct val="90000"/>
              </a:lnSpc>
              <a:buFontTx/>
              <a:buNone/>
            </a:pPr>
            <a:endParaRPr lang="en-GB" sz="2400" dirty="0" smtClean="0"/>
          </a:p>
        </p:txBody>
      </p:sp>
      <p:sp>
        <p:nvSpPr>
          <p:cNvPr id="3" name="Slide Number Placeholder 2"/>
          <p:cNvSpPr>
            <a:spLocks noGrp="1"/>
          </p:cNvSpPr>
          <p:nvPr>
            <p:ph type="sldNum" sz="quarter" idx="4294967295"/>
          </p:nvPr>
        </p:nvSpPr>
        <p:spPr>
          <a:xfrm>
            <a:off x="7010400" y="6356350"/>
            <a:ext cx="2133600" cy="365125"/>
          </a:xfrm>
        </p:spPr>
        <p:txBody>
          <a:bodyPr/>
          <a:lstStyle/>
          <a:p>
            <a:pPr>
              <a:defRPr/>
            </a:pPr>
            <a:fld id="{05BFFC4C-97B9-404D-B4D0-F3339E472094}" type="slidenum">
              <a:rPr lang="en-GB" smtClean="0"/>
              <a:pPr>
                <a:defRPr/>
              </a:pPr>
              <a:t>14</a:t>
            </a:fld>
            <a:endParaRPr lang="en-GB" dirty="0"/>
          </a:p>
        </p:txBody>
      </p:sp>
      <p:sp>
        <p:nvSpPr>
          <p:cNvPr id="2" name="Title 1"/>
          <p:cNvSpPr>
            <a:spLocks noGrp="1"/>
          </p:cNvSpPr>
          <p:nvPr>
            <p:ph type="title"/>
          </p:nvPr>
        </p:nvSpPr>
        <p:spPr/>
        <p:txBody>
          <a:bodyPr/>
          <a:lstStyle/>
          <a:p>
            <a:endParaRPr lang="en-GB"/>
          </a:p>
        </p:txBody>
      </p:sp>
    </p:spTree>
    <p:extLst>
      <p:ext uri="{BB962C8B-B14F-4D97-AF65-F5344CB8AC3E}">
        <p14:creationId xmlns:p14="http://schemas.microsoft.com/office/powerpoint/2010/main" val="33014729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685800" y="490179"/>
            <a:ext cx="7694613" cy="828675"/>
          </a:xfrm>
        </p:spPr>
        <p:txBody>
          <a:bodyPr/>
          <a:lstStyle/>
          <a:p>
            <a:pPr eaLnBrk="1" hangingPunct="1"/>
            <a:r>
              <a:rPr lang="en-GB" sz="3600" b="1" dirty="0" smtClean="0">
                <a:latin typeface="Century Gothic" panose="020B0502020202020204" pitchFamily="34" charset="0"/>
              </a:rPr>
              <a:t>Segmenting</a:t>
            </a:r>
          </a:p>
        </p:txBody>
      </p:sp>
      <p:sp>
        <p:nvSpPr>
          <p:cNvPr id="21507" name="Rectangle 3"/>
          <p:cNvSpPr>
            <a:spLocks noGrp="1" noChangeArrowheads="1"/>
          </p:cNvSpPr>
          <p:nvPr>
            <p:ph idx="1"/>
          </p:nvPr>
        </p:nvSpPr>
        <p:spPr>
          <a:xfrm>
            <a:off x="684213" y="1628800"/>
            <a:ext cx="7696200" cy="4032224"/>
          </a:xfrm>
        </p:spPr>
        <p:txBody>
          <a:bodyPr>
            <a:normAutofit/>
          </a:bodyPr>
          <a:lstStyle/>
          <a:p>
            <a:pPr eaLnBrk="1" hangingPunct="1">
              <a:buFontTx/>
              <a:buNone/>
            </a:pPr>
            <a:r>
              <a:rPr lang="en-GB" dirty="0" smtClean="0">
                <a:solidFill>
                  <a:srgbClr val="002060"/>
                </a:solidFill>
                <a:latin typeface="Century Gothic" panose="020B0502020202020204" pitchFamily="34" charset="0"/>
              </a:rPr>
              <a:t>bed   =    /b/  /e/ /d/</a:t>
            </a:r>
          </a:p>
          <a:p>
            <a:pPr eaLnBrk="1" hangingPunct="1">
              <a:buFontTx/>
              <a:buNone/>
            </a:pPr>
            <a:endParaRPr lang="en-GB" dirty="0" smtClean="0">
              <a:solidFill>
                <a:srgbClr val="002060"/>
              </a:solidFill>
              <a:latin typeface="Century Gothic" panose="020B0502020202020204" pitchFamily="34" charset="0"/>
            </a:endParaRPr>
          </a:p>
          <a:p>
            <a:pPr eaLnBrk="1" hangingPunct="1">
              <a:buFontTx/>
              <a:buNone/>
            </a:pPr>
            <a:r>
              <a:rPr lang="en-GB" dirty="0">
                <a:latin typeface="Century Gothic" panose="020B0502020202020204" pitchFamily="34" charset="0"/>
              </a:rPr>
              <a:t>t</a:t>
            </a:r>
            <a:r>
              <a:rPr lang="en-GB" dirty="0" smtClean="0">
                <a:solidFill>
                  <a:srgbClr val="002060"/>
                </a:solidFill>
                <a:latin typeface="Century Gothic" panose="020B0502020202020204" pitchFamily="34" charset="0"/>
              </a:rPr>
              <a:t>in      =     /t/  /</a:t>
            </a:r>
            <a:r>
              <a:rPr lang="en-GB" dirty="0" err="1" smtClean="0">
                <a:solidFill>
                  <a:srgbClr val="002060"/>
                </a:solidFill>
                <a:latin typeface="Century Gothic" panose="020B0502020202020204" pitchFamily="34" charset="0"/>
              </a:rPr>
              <a:t>i</a:t>
            </a:r>
            <a:r>
              <a:rPr lang="en-GB" dirty="0" smtClean="0">
                <a:solidFill>
                  <a:srgbClr val="002060"/>
                </a:solidFill>
                <a:latin typeface="Century Gothic" panose="020B0502020202020204" pitchFamily="34" charset="0"/>
              </a:rPr>
              <a:t>/  /n/</a:t>
            </a:r>
          </a:p>
          <a:p>
            <a:pPr eaLnBrk="1" hangingPunct="1">
              <a:buFontTx/>
              <a:buNone/>
            </a:pPr>
            <a:endParaRPr lang="en-GB" dirty="0" smtClean="0">
              <a:solidFill>
                <a:srgbClr val="002060"/>
              </a:solidFill>
              <a:latin typeface="Century Gothic" panose="020B0502020202020204" pitchFamily="34" charset="0"/>
            </a:endParaRPr>
          </a:p>
          <a:p>
            <a:pPr eaLnBrk="1" hangingPunct="1">
              <a:buFontTx/>
              <a:buNone/>
            </a:pPr>
            <a:r>
              <a:rPr lang="en-GB" dirty="0">
                <a:latin typeface="Century Gothic" panose="020B0502020202020204" pitchFamily="34" charset="0"/>
              </a:rPr>
              <a:t>m</a:t>
            </a:r>
            <a:r>
              <a:rPr lang="en-GB" dirty="0" smtClean="0">
                <a:solidFill>
                  <a:srgbClr val="002060"/>
                </a:solidFill>
                <a:latin typeface="Century Gothic" panose="020B0502020202020204" pitchFamily="34" charset="0"/>
              </a:rPr>
              <a:t>ug  =    /m/ /u/ /g/</a:t>
            </a:r>
          </a:p>
        </p:txBody>
      </p:sp>
      <p:sp>
        <p:nvSpPr>
          <p:cNvPr id="3" name="Slide Number Placeholder 2"/>
          <p:cNvSpPr>
            <a:spLocks noGrp="1"/>
          </p:cNvSpPr>
          <p:nvPr>
            <p:ph type="sldNum" sz="quarter" idx="4294967295"/>
          </p:nvPr>
        </p:nvSpPr>
        <p:spPr>
          <a:xfrm>
            <a:off x="7010400" y="6356350"/>
            <a:ext cx="2133600" cy="365125"/>
          </a:xfrm>
        </p:spPr>
        <p:txBody>
          <a:bodyPr/>
          <a:lstStyle/>
          <a:p>
            <a:pPr>
              <a:defRPr/>
            </a:pPr>
            <a:fld id="{39AD3DDB-0510-4940-A2F3-4B300683E6D3}" type="slidenum">
              <a:rPr lang="en-GB" smtClean="0"/>
              <a:pPr>
                <a:defRPr/>
              </a:pPr>
              <a:t>15</a:t>
            </a:fld>
            <a:endParaRPr lang="en-GB" dirty="0"/>
          </a:p>
        </p:txBody>
      </p:sp>
      <p:pic>
        <p:nvPicPr>
          <p:cNvPr id="8194" name="Picture 2" descr="Image result for segmenting for spell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4" y="242912"/>
            <a:ext cx="1943100" cy="2771776"/>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Image result for tracto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3789040"/>
            <a:ext cx="3376366" cy="2664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61896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Articulation</a:t>
            </a:r>
            <a:endParaRPr lang="en-GB" dirty="0"/>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www.youtube.com/watch?v=BqhXUW_v-1s</a:t>
            </a:r>
            <a:r>
              <a:rPr lang="en-GB" dirty="0" smtClean="0"/>
              <a:t> </a:t>
            </a:r>
            <a:endParaRPr lang="en-GB" dirty="0"/>
          </a:p>
        </p:txBody>
      </p:sp>
    </p:spTree>
    <p:extLst>
      <p:ext uri="{BB962C8B-B14F-4D97-AF65-F5344CB8AC3E}">
        <p14:creationId xmlns:p14="http://schemas.microsoft.com/office/powerpoint/2010/main" val="28657488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Phase 2</a:t>
            </a:r>
            <a:endParaRPr lang="en-GB" dirty="0"/>
          </a:p>
        </p:txBody>
      </p:sp>
      <p:pic>
        <p:nvPicPr>
          <p:cNvPr id="4" name="Content Placeholder 3"/>
          <p:cNvPicPr>
            <a:picLocks noGrp="1" noChangeAspect="1"/>
          </p:cNvPicPr>
          <p:nvPr>
            <p:ph idx="1"/>
          </p:nvPr>
        </p:nvPicPr>
        <p:blipFill>
          <a:blip r:embed="rId2"/>
          <a:stretch>
            <a:fillRect/>
          </a:stretch>
        </p:blipFill>
        <p:spPr>
          <a:xfrm>
            <a:off x="1435081" y="1825625"/>
            <a:ext cx="6273838" cy="4351338"/>
          </a:xfrm>
          <a:prstGeom prst="rect">
            <a:avLst/>
          </a:prstGeom>
        </p:spPr>
      </p:pic>
    </p:spTree>
    <p:extLst>
      <p:ext uri="{BB962C8B-B14F-4D97-AF65-F5344CB8AC3E}">
        <p14:creationId xmlns:p14="http://schemas.microsoft.com/office/powerpoint/2010/main" val="4177223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sz="quarter"/>
          </p:nvPr>
        </p:nvSpPr>
        <p:spPr>
          <a:xfrm>
            <a:off x="754704" y="513408"/>
            <a:ext cx="7486600" cy="684213"/>
          </a:xfrm>
        </p:spPr>
        <p:txBody>
          <a:bodyPr/>
          <a:lstStyle/>
          <a:p>
            <a:pPr eaLnBrk="1" hangingPunct="1"/>
            <a:r>
              <a:rPr lang="en-GB" sz="3600" b="1" dirty="0" smtClean="0">
                <a:latin typeface="Century Gothic" panose="020B0502020202020204" pitchFamily="34" charset="0"/>
              </a:rPr>
              <a:t>Phonics words </a:t>
            </a:r>
          </a:p>
        </p:txBody>
      </p:sp>
      <p:sp>
        <p:nvSpPr>
          <p:cNvPr id="27651" name="Rectangle 3"/>
          <p:cNvSpPr>
            <a:spLocks noGrp="1" noChangeArrowheads="1"/>
          </p:cNvSpPr>
          <p:nvPr>
            <p:ph sz="quarter" idx="1"/>
          </p:nvPr>
        </p:nvSpPr>
        <p:spPr>
          <a:xfrm>
            <a:off x="827584" y="1412776"/>
            <a:ext cx="7848872" cy="647799"/>
          </a:xfrm>
        </p:spPr>
        <p:txBody>
          <a:bodyPr/>
          <a:lstStyle/>
          <a:p>
            <a:pPr algn="ctr" eaLnBrk="1" hangingPunct="1">
              <a:buFontTx/>
              <a:buNone/>
            </a:pPr>
            <a:r>
              <a:rPr lang="en-GB" b="1" dirty="0" smtClean="0">
                <a:latin typeface="Century Gothic" panose="020B0502020202020204" pitchFamily="34" charset="0"/>
              </a:rPr>
              <a:t>Phoneme frame and sound buttons </a:t>
            </a:r>
          </a:p>
          <a:p>
            <a:pPr algn="ctr" eaLnBrk="1" hangingPunct="1">
              <a:buFontTx/>
              <a:buNone/>
            </a:pPr>
            <a:endParaRPr lang="en-GB" sz="2400" dirty="0" smtClean="0">
              <a:solidFill>
                <a:srgbClr val="0000CC"/>
              </a:solidFill>
            </a:endParaRPr>
          </a:p>
        </p:txBody>
      </p:sp>
      <p:graphicFrame>
        <p:nvGraphicFramePr>
          <p:cNvPr id="144400" name="Group 16"/>
          <p:cNvGraphicFramePr>
            <a:graphicFrameLocks noGrp="1"/>
          </p:cNvGraphicFramePr>
          <p:nvPr>
            <p:ph sz="quarter" idx="2"/>
            <p:extLst>
              <p:ext uri="{D42A27DB-BD31-4B8C-83A1-F6EECF244321}">
                <p14:modId xmlns:p14="http://schemas.microsoft.com/office/powerpoint/2010/main" val="113894133"/>
              </p:ext>
            </p:extLst>
          </p:nvPr>
        </p:nvGraphicFramePr>
        <p:xfrm>
          <a:off x="900113" y="4076700"/>
          <a:ext cx="3771900" cy="792163"/>
        </p:xfrm>
        <a:graphic>
          <a:graphicData uri="http://schemas.openxmlformats.org/drawingml/2006/table">
            <a:tbl>
              <a:tblPr/>
              <a:tblGrid>
                <a:gridCol w="1257300">
                  <a:extLst>
                    <a:ext uri="{9D8B030D-6E8A-4147-A177-3AD203B41FA5}">
                      <a16:colId xmlns:a16="http://schemas.microsoft.com/office/drawing/2014/main" val="20000"/>
                    </a:ext>
                  </a:extLst>
                </a:gridCol>
                <a:gridCol w="1257300">
                  <a:extLst>
                    <a:ext uri="{9D8B030D-6E8A-4147-A177-3AD203B41FA5}">
                      <a16:colId xmlns:a16="http://schemas.microsoft.com/office/drawing/2014/main" val="20001"/>
                    </a:ext>
                  </a:extLst>
                </a:gridCol>
                <a:gridCol w="1257300">
                  <a:extLst>
                    <a:ext uri="{9D8B030D-6E8A-4147-A177-3AD203B41FA5}">
                      <a16:colId xmlns:a16="http://schemas.microsoft.com/office/drawing/2014/main" val="20002"/>
                    </a:ext>
                  </a:extLst>
                </a:gridCol>
              </a:tblGrid>
              <a:tr h="7921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3600" b="1" i="0" u="none" strike="noStrike" cap="none" normalizeH="0" baseline="0" dirty="0" smtClean="0">
                          <a:ln>
                            <a:noFill/>
                          </a:ln>
                          <a:solidFill>
                            <a:schemeClr val="tx1"/>
                          </a:solidFill>
                          <a:effectLst/>
                          <a:latin typeface="Century Gothic" pitchFamily="34" charset="0"/>
                        </a:rPr>
                        <a:t>f</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3600" b="1" i="0" u="none" strike="noStrike" cap="none" normalizeH="0" baseline="0" dirty="0" smtClean="0">
                          <a:ln>
                            <a:noFill/>
                          </a:ln>
                          <a:solidFill>
                            <a:schemeClr val="tx1"/>
                          </a:solidFill>
                          <a:effectLst/>
                          <a:latin typeface="Century Gothic" pitchFamily="34" charset="0"/>
                        </a:rPr>
                        <a:t>i</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3600" b="1" i="0" u="none" strike="noStrike" cap="none" normalizeH="0" baseline="0" dirty="0" smtClean="0">
                          <a:ln>
                            <a:noFill/>
                          </a:ln>
                          <a:solidFill>
                            <a:schemeClr val="tx1"/>
                          </a:solidFill>
                          <a:effectLst/>
                          <a:latin typeface="Century Gothic" pitchFamily="34" charset="0"/>
                        </a:rPr>
                        <a:t>sh</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graphicFrame>
        <p:nvGraphicFramePr>
          <p:cNvPr id="144388" name="Group 4"/>
          <p:cNvGraphicFramePr>
            <a:graphicFrameLocks noGrp="1"/>
          </p:cNvGraphicFramePr>
          <p:nvPr>
            <p:ph sz="quarter" idx="3"/>
            <p:extLst>
              <p:ext uri="{D42A27DB-BD31-4B8C-83A1-F6EECF244321}">
                <p14:modId xmlns:p14="http://schemas.microsoft.com/office/powerpoint/2010/main" val="235330595"/>
              </p:ext>
            </p:extLst>
          </p:nvPr>
        </p:nvGraphicFramePr>
        <p:xfrm>
          <a:off x="900113" y="2349500"/>
          <a:ext cx="3843337" cy="792163"/>
        </p:xfrm>
        <a:graphic>
          <a:graphicData uri="http://schemas.openxmlformats.org/drawingml/2006/table">
            <a:tbl>
              <a:tblPr/>
              <a:tblGrid>
                <a:gridCol w="1320800">
                  <a:extLst>
                    <a:ext uri="{9D8B030D-6E8A-4147-A177-3AD203B41FA5}">
                      <a16:colId xmlns:a16="http://schemas.microsoft.com/office/drawing/2014/main" val="20000"/>
                    </a:ext>
                  </a:extLst>
                </a:gridCol>
                <a:gridCol w="1241425">
                  <a:extLst>
                    <a:ext uri="{9D8B030D-6E8A-4147-A177-3AD203B41FA5}">
                      <a16:colId xmlns:a16="http://schemas.microsoft.com/office/drawing/2014/main" val="20001"/>
                    </a:ext>
                  </a:extLst>
                </a:gridCol>
                <a:gridCol w="1281112">
                  <a:extLst>
                    <a:ext uri="{9D8B030D-6E8A-4147-A177-3AD203B41FA5}">
                      <a16:colId xmlns:a16="http://schemas.microsoft.com/office/drawing/2014/main" val="20002"/>
                    </a:ext>
                  </a:extLst>
                </a:gridCol>
              </a:tblGrid>
              <a:tr h="7921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3600" b="1" i="0" u="none" strike="noStrike" cap="none" normalizeH="0" baseline="0" dirty="0" smtClean="0">
                          <a:ln>
                            <a:noFill/>
                          </a:ln>
                          <a:solidFill>
                            <a:schemeClr val="tx1"/>
                          </a:solidFill>
                          <a:effectLst/>
                          <a:latin typeface="Century Gothic" pitchFamily="34" charset="0"/>
                        </a:rPr>
                        <a:t>c</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3600" b="1" i="0" u="none" strike="noStrike" cap="none" normalizeH="0" baseline="0" dirty="0" smtClean="0">
                          <a:ln>
                            <a:noFill/>
                          </a:ln>
                          <a:solidFill>
                            <a:schemeClr val="tx1"/>
                          </a:solidFill>
                          <a:effectLst/>
                          <a:latin typeface="Century Gothic" pitchFamily="34" charset="0"/>
                        </a:rPr>
                        <a:t>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3600" b="1" i="0" u="none" strike="noStrike" cap="none" normalizeH="0" baseline="0" dirty="0" smtClean="0">
                          <a:ln>
                            <a:noFill/>
                          </a:ln>
                          <a:solidFill>
                            <a:schemeClr val="tx1"/>
                          </a:solidFill>
                          <a:effectLst/>
                          <a:latin typeface="Century Gothic" pitchFamily="34" charset="0"/>
                        </a:rPr>
                        <a:t>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
        <p:nvSpPr>
          <p:cNvPr id="3" name="Slide Number Placeholder 2"/>
          <p:cNvSpPr>
            <a:spLocks noGrp="1"/>
          </p:cNvSpPr>
          <p:nvPr>
            <p:ph type="sldNum" sz="quarter" idx="12"/>
          </p:nvPr>
        </p:nvSpPr>
        <p:spPr>
          <a:xfrm>
            <a:off x="8388424" y="6347509"/>
            <a:ext cx="442392" cy="365125"/>
          </a:xfrm>
        </p:spPr>
        <p:txBody>
          <a:bodyPr/>
          <a:lstStyle/>
          <a:p>
            <a:pPr>
              <a:defRPr/>
            </a:pPr>
            <a:fld id="{CC96A3A1-C381-43D6-B5C2-427FA4065CB0}" type="slidenum">
              <a:rPr lang="en-GB" smtClean="0"/>
              <a:pPr>
                <a:defRPr/>
              </a:pPr>
              <a:t>18</a:t>
            </a:fld>
            <a:endParaRPr lang="en-GB" dirty="0"/>
          </a:p>
        </p:txBody>
      </p:sp>
      <p:pic>
        <p:nvPicPr>
          <p:cNvPr id="27673" name="Picture 14" descr="cat"/>
          <p:cNvPicPr>
            <a:picLocks noChangeAspect="1" noChangeArrowheads="1"/>
          </p:cNvPicPr>
          <p:nvPr/>
        </p:nvPicPr>
        <p:blipFill>
          <a:blip r:embed="rId3" cstate="print"/>
          <a:srcRect t="27592" b="27666"/>
          <a:stretch>
            <a:fillRect/>
          </a:stretch>
        </p:blipFill>
        <p:spPr bwMode="auto">
          <a:xfrm>
            <a:off x="5436096" y="2708920"/>
            <a:ext cx="2417858" cy="1081883"/>
          </a:xfrm>
          <a:prstGeom prst="rect">
            <a:avLst/>
          </a:prstGeom>
          <a:noFill/>
          <a:ln w="9525">
            <a:noFill/>
            <a:miter lim="800000"/>
            <a:headEnd/>
            <a:tailEnd/>
          </a:ln>
        </p:spPr>
      </p:pic>
      <p:pic>
        <p:nvPicPr>
          <p:cNvPr id="27674" name="Picture 15" descr="fish"/>
          <p:cNvPicPr>
            <a:picLocks noChangeAspect="1" noChangeArrowheads="1"/>
          </p:cNvPicPr>
          <p:nvPr/>
        </p:nvPicPr>
        <p:blipFill>
          <a:blip r:embed="rId4" cstate="print"/>
          <a:srcRect/>
          <a:stretch>
            <a:fillRect/>
          </a:stretch>
        </p:blipFill>
        <p:spPr bwMode="auto">
          <a:xfrm>
            <a:off x="5280520" y="4439148"/>
            <a:ext cx="2564713" cy="1128395"/>
          </a:xfrm>
          <a:prstGeom prst="rect">
            <a:avLst/>
          </a:prstGeom>
          <a:noFill/>
          <a:ln w="9525">
            <a:noFill/>
            <a:miter lim="800000"/>
            <a:headEnd/>
            <a:tailEnd/>
          </a:ln>
        </p:spPr>
      </p:pic>
      <p:sp>
        <p:nvSpPr>
          <p:cNvPr id="27675" name="Text Box 26"/>
          <p:cNvSpPr txBox="1">
            <a:spLocks noChangeArrowheads="1"/>
          </p:cNvSpPr>
          <p:nvPr/>
        </p:nvSpPr>
        <p:spPr bwMode="auto">
          <a:xfrm>
            <a:off x="900113" y="3141663"/>
            <a:ext cx="3887787" cy="701675"/>
          </a:xfrm>
          <a:prstGeom prst="rect">
            <a:avLst/>
          </a:prstGeom>
          <a:noFill/>
          <a:ln w="9525">
            <a:noFill/>
            <a:miter lim="800000"/>
            <a:headEnd/>
            <a:tailEnd/>
          </a:ln>
        </p:spPr>
        <p:txBody>
          <a:bodyPr>
            <a:spAutoFit/>
          </a:bodyPr>
          <a:lstStyle/>
          <a:p>
            <a:pPr>
              <a:spcBef>
                <a:spcPct val="50000"/>
              </a:spcBef>
            </a:pPr>
            <a:r>
              <a:rPr lang="en-GB" sz="4000"/>
              <a:t> .          .        .</a:t>
            </a:r>
          </a:p>
        </p:txBody>
      </p:sp>
      <p:sp>
        <p:nvSpPr>
          <p:cNvPr id="27676" name="Text Box 27"/>
          <p:cNvSpPr txBox="1">
            <a:spLocks noChangeArrowheads="1"/>
          </p:cNvSpPr>
          <p:nvPr/>
        </p:nvSpPr>
        <p:spPr bwMode="auto">
          <a:xfrm>
            <a:off x="971550" y="4941888"/>
            <a:ext cx="3887788" cy="701675"/>
          </a:xfrm>
          <a:prstGeom prst="rect">
            <a:avLst/>
          </a:prstGeom>
          <a:noFill/>
          <a:ln w="9525">
            <a:noFill/>
            <a:miter lim="800000"/>
            <a:headEnd/>
            <a:tailEnd/>
          </a:ln>
        </p:spPr>
        <p:txBody>
          <a:bodyPr>
            <a:spAutoFit/>
          </a:bodyPr>
          <a:lstStyle/>
          <a:p>
            <a:pPr>
              <a:spcBef>
                <a:spcPct val="50000"/>
              </a:spcBef>
            </a:pPr>
            <a:r>
              <a:rPr lang="en-GB" sz="4000"/>
              <a:t> .          .      _</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fontScale="90000"/>
          </a:bodyPr>
          <a:lstStyle/>
          <a:p>
            <a:pPr eaLnBrk="1" hangingPunct="1"/>
            <a:r>
              <a:rPr lang="en-GB" sz="4000" b="1" dirty="0" smtClean="0">
                <a:latin typeface="Century Gothic" pitchFamily="34" charset="0"/>
              </a:rPr>
              <a:t/>
            </a:r>
            <a:br>
              <a:rPr lang="en-GB" sz="4000" b="1" dirty="0" smtClean="0">
                <a:latin typeface="Century Gothic" pitchFamily="34" charset="0"/>
              </a:rPr>
            </a:br>
            <a:r>
              <a:rPr lang="en-GB" sz="4000" b="1" dirty="0" smtClean="0">
                <a:latin typeface="Century Gothic" pitchFamily="34" charset="0"/>
              </a:rPr>
              <a:t>Phoneme frames game</a:t>
            </a:r>
            <a:br>
              <a:rPr lang="en-GB" sz="4000" b="1" dirty="0" smtClean="0">
                <a:latin typeface="Century Gothic" pitchFamily="34" charset="0"/>
              </a:rPr>
            </a:br>
            <a:endParaRPr lang="en-GB" sz="4000" b="1" dirty="0" smtClean="0">
              <a:latin typeface="Century Gothic" pitchFamily="34" charset="0"/>
            </a:endParaRPr>
          </a:p>
        </p:txBody>
      </p:sp>
      <p:sp>
        <p:nvSpPr>
          <p:cNvPr id="28675" name="Rectangle 3"/>
          <p:cNvSpPr>
            <a:spLocks noGrp="1" noChangeArrowheads="1"/>
          </p:cNvSpPr>
          <p:nvPr>
            <p:ph idx="1"/>
          </p:nvPr>
        </p:nvSpPr>
        <p:spPr>
          <a:xfrm>
            <a:off x="457200" y="1556792"/>
            <a:ext cx="8229600" cy="4569371"/>
          </a:xfrm>
        </p:spPr>
        <p:txBody>
          <a:bodyPr/>
          <a:lstStyle/>
          <a:p>
            <a:pPr algn="ctr" eaLnBrk="1" hangingPunct="1">
              <a:buFontTx/>
              <a:buNone/>
            </a:pPr>
            <a:r>
              <a:rPr lang="en-GB" sz="2800" dirty="0" smtClean="0">
                <a:latin typeface="Century Gothic" panose="020B0502020202020204" pitchFamily="34" charset="0"/>
              </a:rPr>
              <a:t>How would you write the following words in phoneme frames?</a:t>
            </a:r>
          </a:p>
          <a:p>
            <a:pPr algn="ctr" eaLnBrk="1" hangingPunct="1">
              <a:buFontTx/>
              <a:buNone/>
            </a:pPr>
            <a:endParaRPr lang="en-GB" sz="2400" dirty="0" smtClean="0"/>
          </a:p>
          <a:p>
            <a:pPr eaLnBrk="1" hangingPunct="1">
              <a:buFontTx/>
              <a:buNone/>
            </a:pPr>
            <a:r>
              <a:rPr lang="en-GB" sz="8000" dirty="0" smtClean="0">
                <a:solidFill>
                  <a:srgbClr val="002060"/>
                </a:solidFill>
              </a:rPr>
              <a:t>  log      duck       fill</a:t>
            </a:r>
          </a:p>
          <a:p>
            <a:pPr eaLnBrk="1" hangingPunct="1">
              <a:buFontTx/>
              <a:buNone/>
            </a:pPr>
            <a:endParaRPr lang="en-GB" sz="8000" dirty="0" smtClean="0"/>
          </a:p>
          <a:p>
            <a:pPr eaLnBrk="1" hangingPunct="1">
              <a:buFontTx/>
              <a:buNone/>
            </a:pPr>
            <a:endParaRPr lang="en-GB" sz="8000" dirty="0" smtClean="0"/>
          </a:p>
          <a:p>
            <a:pPr eaLnBrk="1" hangingPunct="1">
              <a:buFontTx/>
              <a:buNone/>
            </a:pPr>
            <a:endParaRPr lang="en-GB" sz="8000" dirty="0" smtClean="0"/>
          </a:p>
          <a:p>
            <a:pPr eaLnBrk="1" hangingPunct="1"/>
            <a:endParaRPr lang="en-GB" dirty="0" smtClean="0"/>
          </a:p>
        </p:txBody>
      </p:sp>
      <p:sp>
        <p:nvSpPr>
          <p:cNvPr id="3" name="Slide Number Placeholder 2"/>
          <p:cNvSpPr>
            <a:spLocks noGrp="1"/>
          </p:cNvSpPr>
          <p:nvPr>
            <p:ph type="sldNum" sz="quarter" idx="12"/>
          </p:nvPr>
        </p:nvSpPr>
        <p:spPr>
          <a:xfrm>
            <a:off x="7010400" y="6356350"/>
            <a:ext cx="2133600" cy="365125"/>
          </a:xfrm>
        </p:spPr>
        <p:txBody>
          <a:bodyPr/>
          <a:lstStyle/>
          <a:p>
            <a:pPr>
              <a:defRPr/>
            </a:pPr>
            <a:fld id="{7853EE94-7938-4ABF-8C43-D69C12F38507}" type="slidenum">
              <a:rPr lang="en-GB" smtClean="0"/>
              <a:pPr>
                <a:defRPr/>
              </a:pPr>
              <a:t>19</a:t>
            </a:fld>
            <a:endParaRPr lang="en-GB"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685800" y="152400"/>
            <a:ext cx="7558608" cy="1044352"/>
          </a:xfrm>
        </p:spPr>
        <p:txBody>
          <a:bodyPr/>
          <a:lstStyle/>
          <a:p>
            <a:pPr eaLnBrk="1" hangingPunct="1"/>
            <a:r>
              <a:rPr lang="en-GB" b="1" dirty="0" smtClean="0">
                <a:latin typeface="Century Gothic" panose="020B0502020202020204" pitchFamily="34" charset="0"/>
              </a:rPr>
              <a:t>Answers</a:t>
            </a:r>
            <a:r>
              <a:rPr lang="en-GB" b="1" dirty="0" smtClean="0">
                <a:solidFill>
                  <a:srgbClr val="7030A0"/>
                </a:solidFill>
              </a:rPr>
              <a:t> </a:t>
            </a:r>
          </a:p>
        </p:txBody>
      </p:sp>
      <p:graphicFrame>
        <p:nvGraphicFramePr>
          <p:cNvPr id="141315" name="Group 3"/>
          <p:cNvGraphicFramePr>
            <a:graphicFrameLocks noGrp="1"/>
          </p:cNvGraphicFramePr>
          <p:nvPr>
            <p:ph sz="half" idx="1"/>
            <p:extLst>
              <p:ext uri="{D42A27DB-BD31-4B8C-83A1-F6EECF244321}">
                <p14:modId xmlns:p14="http://schemas.microsoft.com/office/powerpoint/2010/main" val="544410276"/>
              </p:ext>
            </p:extLst>
          </p:nvPr>
        </p:nvGraphicFramePr>
        <p:xfrm>
          <a:off x="466725" y="1412776"/>
          <a:ext cx="3598863" cy="1600200"/>
        </p:xfrm>
        <a:graphic>
          <a:graphicData uri="http://schemas.openxmlformats.org/drawingml/2006/table">
            <a:tbl>
              <a:tblPr/>
              <a:tblGrid>
                <a:gridCol w="1236663">
                  <a:extLst>
                    <a:ext uri="{9D8B030D-6E8A-4147-A177-3AD203B41FA5}">
                      <a16:colId xmlns:a16="http://schemas.microsoft.com/office/drawing/2014/main" val="20000"/>
                    </a:ext>
                  </a:extLst>
                </a:gridCol>
                <a:gridCol w="1162050">
                  <a:extLst>
                    <a:ext uri="{9D8B030D-6E8A-4147-A177-3AD203B41FA5}">
                      <a16:colId xmlns:a16="http://schemas.microsoft.com/office/drawing/2014/main" val="20001"/>
                    </a:ext>
                  </a:extLst>
                </a:gridCol>
                <a:gridCol w="1200150">
                  <a:extLst>
                    <a:ext uri="{9D8B030D-6E8A-4147-A177-3AD203B41FA5}">
                      <a16:colId xmlns:a16="http://schemas.microsoft.com/office/drawing/2014/main" val="20002"/>
                    </a:ext>
                  </a:extLst>
                </a:gridCol>
              </a:tblGrid>
              <a:tr h="1600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600" b="1" i="0" u="none" strike="noStrike" cap="none" normalizeH="0" baseline="0" dirty="0" smtClean="0">
                          <a:ln>
                            <a:noFill/>
                          </a:ln>
                          <a:solidFill>
                            <a:schemeClr val="tx1"/>
                          </a:solidFill>
                          <a:effectLst/>
                          <a:latin typeface="Century Gothic" pitchFamily="34" charset="0"/>
                        </a:rPr>
                        <a:t>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600" b="1" i="0" u="none" strike="noStrike" cap="none" normalizeH="0" baseline="0" dirty="0" smtClean="0">
                          <a:ln>
                            <a:noFill/>
                          </a:ln>
                          <a:solidFill>
                            <a:schemeClr val="tx1"/>
                          </a:solidFill>
                          <a:effectLst/>
                          <a:latin typeface="Century Gothic" pitchFamily="34" charset="0"/>
                        </a:rPr>
                        <a:t>o</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600" b="1" i="0" u="none" strike="noStrike" cap="none" normalizeH="0" baseline="0" dirty="0" smtClean="0">
                          <a:ln>
                            <a:noFill/>
                          </a:ln>
                          <a:solidFill>
                            <a:schemeClr val="tx1"/>
                          </a:solidFill>
                          <a:effectLst/>
                          <a:latin typeface="Century Gothic" pitchFamily="34" charset="0"/>
                        </a:rPr>
                        <a:t>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graphicFrame>
        <p:nvGraphicFramePr>
          <p:cNvPr id="141325" name="Group 13"/>
          <p:cNvGraphicFramePr>
            <a:graphicFrameLocks noGrp="1"/>
          </p:cNvGraphicFramePr>
          <p:nvPr>
            <p:ph sz="quarter" idx="2"/>
            <p:extLst>
              <p:ext uri="{D42A27DB-BD31-4B8C-83A1-F6EECF244321}">
                <p14:modId xmlns:p14="http://schemas.microsoft.com/office/powerpoint/2010/main" val="1241561887"/>
              </p:ext>
            </p:extLst>
          </p:nvPr>
        </p:nvGraphicFramePr>
        <p:xfrm>
          <a:off x="5268110" y="1412776"/>
          <a:ext cx="3562350" cy="1600200"/>
        </p:xfrm>
        <a:graphic>
          <a:graphicData uri="http://schemas.openxmlformats.org/drawingml/2006/table">
            <a:tbl>
              <a:tblPr/>
              <a:tblGrid>
                <a:gridCol w="1223963">
                  <a:extLst>
                    <a:ext uri="{9D8B030D-6E8A-4147-A177-3AD203B41FA5}">
                      <a16:colId xmlns:a16="http://schemas.microsoft.com/office/drawing/2014/main" val="20000"/>
                    </a:ext>
                  </a:extLst>
                </a:gridCol>
                <a:gridCol w="1150937">
                  <a:extLst>
                    <a:ext uri="{9D8B030D-6E8A-4147-A177-3AD203B41FA5}">
                      <a16:colId xmlns:a16="http://schemas.microsoft.com/office/drawing/2014/main" val="20001"/>
                    </a:ext>
                  </a:extLst>
                </a:gridCol>
                <a:gridCol w="1187450">
                  <a:extLst>
                    <a:ext uri="{9D8B030D-6E8A-4147-A177-3AD203B41FA5}">
                      <a16:colId xmlns:a16="http://schemas.microsoft.com/office/drawing/2014/main" val="20002"/>
                    </a:ext>
                  </a:extLst>
                </a:gridCol>
              </a:tblGrid>
              <a:tr h="1600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1" i="0" u="none" strike="noStrike" cap="none" normalizeH="0" baseline="0" dirty="0" smtClean="0">
                          <a:ln>
                            <a:noFill/>
                          </a:ln>
                          <a:solidFill>
                            <a:schemeClr val="tx1"/>
                          </a:solidFill>
                          <a:effectLst/>
                          <a:latin typeface="Century Gothic" pitchFamily="34" charset="0"/>
                        </a:rPr>
                        <a:t>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1" i="0" u="none" strike="noStrike" cap="none" normalizeH="0" baseline="0" dirty="0" smtClean="0">
                          <a:ln>
                            <a:noFill/>
                          </a:ln>
                          <a:solidFill>
                            <a:schemeClr val="tx1"/>
                          </a:solidFill>
                          <a:effectLst/>
                          <a:latin typeface="Century Gothic" pitchFamily="34" charset="0"/>
                        </a:rPr>
                        <a:t>u</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1" i="0" u="none" strike="noStrike" cap="none" normalizeH="0" baseline="0" dirty="0" smtClean="0">
                          <a:ln>
                            <a:noFill/>
                          </a:ln>
                          <a:solidFill>
                            <a:schemeClr val="tx1"/>
                          </a:solidFill>
                          <a:effectLst/>
                          <a:latin typeface="Century Gothic" pitchFamily="34" charset="0"/>
                        </a:rPr>
                        <a:t>ck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graphicFrame>
        <p:nvGraphicFramePr>
          <p:cNvPr id="141335" name="Group 23"/>
          <p:cNvGraphicFramePr>
            <a:graphicFrameLocks noGrp="1"/>
          </p:cNvGraphicFramePr>
          <p:nvPr>
            <p:ph sz="quarter" idx="3"/>
            <p:extLst>
              <p:ext uri="{D42A27DB-BD31-4B8C-83A1-F6EECF244321}">
                <p14:modId xmlns:p14="http://schemas.microsoft.com/office/powerpoint/2010/main" val="343925074"/>
              </p:ext>
            </p:extLst>
          </p:nvPr>
        </p:nvGraphicFramePr>
        <p:xfrm>
          <a:off x="2758281" y="3844131"/>
          <a:ext cx="3771900" cy="1752600"/>
        </p:xfrm>
        <a:graphic>
          <a:graphicData uri="http://schemas.openxmlformats.org/drawingml/2006/table">
            <a:tbl>
              <a:tblPr/>
              <a:tblGrid>
                <a:gridCol w="1295400">
                  <a:extLst>
                    <a:ext uri="{9D8B030D-6E8A-4147-A177-3AD203B41FA5}">
                      <a16:colId xmlns:a16="http://schemas.microsoft.com/office/drawing/2014/main" val="20000"/>
                    </a:ext>
                  </a:extLst>
                </a:gridCol>
                <a:gridCol w="1219200">
                  <a:extLst>
                    <a:ext uri="{9D8B030D-6E8A-4147-A177-3AD203B41FA5}">
                      <a16:colId xmlns:a16="http://schemas.microsoft.com/office/drawing/2014/main" val="20001"/>
                    </a:ext>
                  </a:extLst>
                </a:gridCol>
                <a:gridCol w="1257300">
                  <a:extLst>
                    <a:ext uri="{9D8B030D-6E8A-4147-A177-3AD203B41FA5}">
                      <a16:colId xmlns:a16="http://schemas.microsoft.com/office/drawing/2014/main" val="20002"/>
                    </a:ext>
                  </a:extLst>
                </a:gridCol>
              </a:tblGrid>
              <a:tr h="1752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1" i="0" u="none" strike="noStrike" cap="none" normalizeH="0" baseline="0" dirty="0" smtClean="0">
                          <a:ln>
                            <a:noFill/>
                          </a:ln>
                          <a:solidFill>
                            <a:schemeClr val="tx1"/>
                          </a:solidFill>
                          <a:effectLst/>
                          <a:latin typeface="Century Gothic" pitchFamily="34" charset="0"/>
                        </a:rPr>
                        <a:t>f</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1" i="0" u="none" strike="noStrike" cap="none" normalizeH="0" baseline="0" dirty="0" smtClean="0">
                          <a:ln>
                            <a:noFill/>
                          </a:ln>
                          <a:solidFill>
                            <a:schemeClr val="tx1"/>
                          </a:solidFill>
                          <a:effectLst/>
                          <a:latin typeface="Century Gothic" pitchFamily="34" charset="0"/>
                        </a:rPr>
                        <a:t>i</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1" i="0" u="none" strike="noStrike" cap="none" normalizeH="0" baseline="0" dirty="0" smtClean="0">
                          <a:ln>
                            <a:noFill/>
                          </a:ln>
                          <a:solidFill>
                            <a:schemeClr val="tx1"/>
                          </a:solidFill>
                          <a:effectLst/>
                          <a:latin typeface="Century Gothic" pitchFamily="34" charset="0"/>
                        </a:rPr>
                        <a:t>ll</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
        <p:nvSpPr>
          <p:cNvPr id="3" name="Slide Number Placeholder 2"/>
          <p:cNvSpPr>
            <a:spLocks noGrp="1"/>
          </p:cNvSpPr>
          <p:nvPr>
            <p:ph type="sldNum" sz="quarter" idx="12"/>
          </p:nvPr>
        </p:nvSpPr>
        <p:spPr>
          <a:xfrm>
            <a:off x="8460432" y="6347509"/>
            <a:ext cx="370384" cy="365125"/>
          </a:xfrm>
        </p:spPr>
        <p:txBody>
          <a:bodyPr/>
          <a:lstStyle/>
          <a:p>
            <a:pPr>
              <a:defRPr/>
            </a:pPr>
            <a:fld id="{60866CF2-252F-4E66-ADB1-BE5916A288B1}" type="slidenum">
              <a:rPr lang="en-GB" smtClean="0"/>
              <a:pPr>
                <a:defRPr/>
              </a:pPr>
              <a:t>20</a:t>
            </a:fld>
            <a:endParaRPr lang="en-GB" dirty="0"/>
          </a:p>
        </p:txBody>
      </p:sp>
      <p:sp>
        <p:nvSpPr>
          <p:cNvPr id="29730" name="Text Box 33"/>
          <p:cNvSpPr txBox="1">
            <a:spLocks noChangeArrowheads="1"/>
          </p:cNvSpPr>
          <p:nvPr/>
        </p:nvSpPr>
        <p:spPr bwMode="auto">
          <a:xfrm>
            <a:off x="395536" y="2862262"/>
            <a:ext cx="3887787" cy="701675"/>
          </a:xfrm>
          <a:prstGeom prst="rect">
            <a:avLst/>
          </a:prstGeom>
          <a:noFill/>
          <a:ln w="9525">
            <a:noFill/>
            <a:miter lim="800000"/>
            <a:headEnd/>
            <a:tailEnd/>
          </a:ln>
        </p:spPr>
        <p:txBody>
          <a:bodyPr>
            <a:spAutoFit/>
          </a:bodyPr>
          <a:lstStyle/>
          <a:p>
            <a:pPr>
              <a:spcBef>
                <a:spcPct val="50000"/>
              </a:spcBef>
            </a:pPr>
            <a:r>
              <a:rPr lang="en-GB" sz="4000" dirty="0"/>
              <a:t> .          .        .</a:t>
            </a:r>
          </a:p>
        </p:txBody>
      </p:sp>
      <p:sp>
        <p:nvSpPr>
          <p:cNvPr id="29731" name="Text Box 34"/>
          <p:cNvSpPr txBox="1">
            <a:spLocks noChangeArrowheads="1"/>
          </p:cNvSpPr>
          <p:nvPr/>
        </p:nvSpPr>
        <p:spPr bwMode="auto">
          <a:xfrm>
            <a:off x="2915816" y="5373687"/>
            <a:ext cx="3887787" cy="701675"/>
          </a:xfrm>
          <a:prstGeom prst="rect">
            <a:avLst/>
          </a:prstGeom>
          <a:noFill/>
          <a:ln w="9525">
            <a:noFill/>
            <a:miter lim="800000"/>
            <a:headEnd/>
            <a:tailEnd/>
          </a:ln>
        </p:spPr>
        <p:txBody>
          <a:bodyPr>
            <a:spAutoFit/>
          </a:bodyPr>
          <a:lstStyle/>
          <a:p>
            <a:pPr>
              <a:spcBef>
                <a:spcPct val="50000"/>
              </a:spcBef>
            </a:pPr>
            <a:r>
              <a:rPr lang="en-GB" sz="4000" dirty="0"/>
              <a:t> .        </a:t>
            </a:r>
            <a:r>
              <a:rPr lang="en-GB" sz="4000" dirty="0" smtClean="0"/>
              <a:t> </a:t>
            </a:r>
            <a:r>
              <a:rPr lang="en-GB" sz="4000" dirty="0"/>
              <a:t>.     </a:t>
            </a:r>
            <a:r>
              <a:rPr lang="en-GB" sz="4000" dirty="0" smtClean="0"/>
              <a:t> _</a:t>
            </a:r>
            <a:endParaRPr lang="en-GB" sz="4000" dirty="0"/>
          </a:p>
        </p:txBody>
      </p:sp>
      <p:sp>
        <p:nvSpPr>
          <p:cNvPr id="11" name="Text Box 34"/>
          <p:cNvSpPr txBox="1">
            <a:spLocks noChangeArrowheads="1"/>
          </p:cNvSpPr>
          <p:nvPr/>
        </p:nvSpPr>
        <p:spPr bwMode="auto">
          <a:xfrm>
            <a:off x="5508104" y="2862261"/>
            <a:ext cx="3887787" cy="701675"/>
          </a:xfrm>
          <a:prstGeom prst="rect">
            <a:avLst/>
          </a:prstGeom>
          <a:noFill/>
          <a:ln w="9525">
            <a:noFill/>
            <a:miter lim="800000"/>
            <a:headEnd/>
            <a:tailEnd/>
          </a:ln>
        </p:spPr>
        <p:txBody>
          <a:bodyPr>
            <a:spAutoFit/>
          </a:bodyPr>
          <a:lstStyle/>
          <a:p>
            <a:pPr>
              <a:spcBef>
                <a:spcPct val="50000"/>
              </a:spcBef>
            </a:pPr>
            <a:r>
              <a:rPr lang="en-GB" sz="4000" dirty="0"/>
              <a:t> .        </a:t>
            </a:r>
            <a:r>
              <a:rPr lang="en-GB" sz="4000" dirty="0" smtClean="0"/>
              <a:t>.     </a:t>
            </a:r>
            <a:r>
              <a:rPr lang="en-GB" sz="4000" dirty="0"/>
              <a:t>_</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41315"/>
                                        </p:tgtEl>
                                        <p:attrNameLst>
                                          <p:attrName>style.visibility</p:attrName>
                                        </p:attrNameLst>
                                      </p:cBhvr>
                                      <p:to>
                                        <p:strVal val="visible"/>
                                      </p:to>
                                    </p:set>
                                    <p:anim calcmode="lin" valueType="num">
                                      <p:cBhvr additive="base">
                                        <p:cTn id="7" dur="500" fill="hold"/>
                                        <p:tgtEl>
                                          <p:spTgt spid="141315"/>
                                        </p:tgtEl>
                                        <p:attrNameLst>
                                          <p:attrName>ppt_x</p:attrName>
                                        </p:attrNameLst>
                                      </p:cBhvr>
                                      <p:tavLst>
                                        <p:tav tm="0">
                                          <p:val>
                                            <p:strVal val="#ppt_x"/>
                                          </p:val>
                                        </p:tav>
                                        <p:tav tm="100000">
                                          <p:val>
                                            <p:strVal val="#ppt_x"/>
                                          </p:val>
                                        </p:tav>
                                      </p:tavLst>
                                    </p:anim>
                                    <p:anim calcmode="lin" valueType="num">
                                      <p:cBhvr additive="base">
                                        <p:cTn id="8" dur="500" fill="hold"/>
                                        <p:tgtEl>
                                          <p:spTgt spid="14131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6" presetClass="entr" presetSubtype="21" fill="hold" nodeType="clickEffect">
                                  <p:stCondLst>
                                    <p:cond delay="0"/>
                                  </p:stCondLst>
                                  <p:childTnLst>
                                    <p:set>
                                      <p:cBhvr>
                                        <p:cTn id="12" dur="1" fill="hold">
                                          <p:stCondLst>
                                            <p:cond delay="0"/>
                                          </p:stCondLst>
                                        </p:cTn>
                                        <p:tgtEl>
                                          <p:spTgt spid="141325"/>
                                        </p:tgtEl>
                                        <p:attrNameLst>
                                          <p:attrName>style.visibility</p:attrName>
                                        </p:attrNameLst>
                                      </p:cBhvr>
                                      <p:to>
                                        <p:strVal val="visible"/>
                                      </p:to>
                                    </p:set>
                                    <p:animEffect transition="in" filter="barn(inVertical)">
                                      <p:cBhvr>
                                        <p:cTn id="13" dur="500"/>
                                        <p:tgtEl>
                                          <p:spTgt spid="141325"/>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6" presetClass="entr" presetSubtype="16" fill="hold" nodeType="clickEffect">
                                  <p:stCondLst>
                                    <p:cond delay="0"/>
                                  </p:stCondLst>
                                  <p:childTnLst>
                                    <p:set>
                                      <p:cBhvr>
                                        <p:cTn id="17" dur="1" fill="hold">
                                          <p:stCondLst>
                                            <p:cond delay="0"/>
                                          </p:stCondLst>
                                        </p:cTn>
                                        <p:tgtEl>
                                          <p:spTgt spid="141335"/>
                                        </p:tgtEl>
                                        <p:attrNameLst>
                                          <p:attrName>style.visibility</p:attrName>
                                        </p:attrNameLst>
                                      </p:cBhvr>
                                      <p:to>
                                        <p:strVal val="visible"/>
                                      </p:to>
                                    </p:set>
                                    <p:animEffect transition="in" filter="circle(in)">
                                      <p:cBhvr>
                                        <p:cTn id="18" dur="1000"/>
                                        <p:tgtEl>
                                          <p:spTgt spid="1413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685800" y="152400"/>
            <a:ext cx="7774632" cy="972344"/>
          </a:xfrm>
        </p:spPr>
        <p:txBody>
          <a:bodyPr/>
          <a:lstStyle/>
          <a:p>
            <a:pPr eaLnBrk="1" hangingPunct="1"/>
            <a:r>
              <a:rPr lang="en-GB" b="1" dirty="0" smtClean="0"/>
              <a:t>Tricky Words</a:t>
            </a:r>
          </a:p>
        </p:txBody>
      </p:sp>
      <p:sp>
        <p:nvSpPr>
          <p:cNvPr id="30723" name="Rectangle 3"/>
          <p:cNvSpPr>
            <a:spLocks noGrp="1" noChangeArrowheads="1"/>
          </p:cNvSpPr>
          <p:nvPr>
            <p:ph idx="1"/>
          </p:nvPr>
        </p:nvSpPr>
        <p:spPr>
          <a:xfrm>
            <a:off x="250825" y="1484784"/>
            <a:ext cx="8569325" cy="4104456"/>
          </a:xfrm>
        </p:spPr>
        <p:txBody>
          <a:bodyPr/>
          <a:lstStyle/>
          <a:p>
            <a:pPr eaLnBrk="1" hangingPunct="1">
              <a:lnSpc>
                <a:spcPct val="130000"/>
              </a:lnSpc>
              <a:buFontTx/>
              <a:buNone/>
            </a:pPr>
            <a:r>
              <a:rPr lang="en-GB" dirty="0" smtClean="0"/>
              <a:t>	</a:t>
            </a:r>
            <a:r>
              <a:rPr lang="en-GB" sz="2800" dirty="0" smtClean="0"/>
              <a:t>There are many words that </a:t>
            </a:r>
            <a:r>
              <a:rPr lang="en-GB" sz="3600" b="1" dirty="0" smtClean="0">
                <a:solidFill>
                  <a:srgbClr val="660066"/>
                </a:solidFill>
              </a:rPr>
              <a:t>cannot</a:t>
            </a:r>
            <a:r>
              <a:rPr lang="en-GB" sz="2800" dirty="0" smtClean="0"/>
              <a:t> be blended or segmented because they are irregular.</a:t>
            </a:r>
          </a:p>
          <a:p>
            <a:pPr eaLnBrk="1" hangingPunct="1">
              <a:lnSpc>
                <a:spcPct val="130000"/>
              </a:lnSpc>
              <a:buFontTx/>
              <a:buNone/>
            </a:pPr>
            <a:r>
              <a:rPr lang="en-US" sz="2800" dirty="0"/>
              <a:t>	</a:t>
            </a:r>
            <a:r>
              <a:rPr lang="en-US" sz="2800" dirty="0" smtClean="0"/>
              <a:t>For example:</a:t>
            </a:r>
            <a:endParaRPr lang="en-GB" sz="2800" dirty="0" smtClean="0"/>
          </a:p>
          <a:p>
            <a:pPr eaLnBrk="1" hangingPunct="1">
              <a:lnSpc>
                <a:spcPct val="130000"/>
              </a:lnSpc>
              <a:buFontTx/>
              <a:buNone/>
            </a:pPr>
            <a:r>
              <a:rPr lang="en-GB" b="1" dirty="0" smtClean="0">
                <a:solidFill>
                  <a:srgbClr val="7030A0"/>
                </a:solidFill>
              </a:rPr>
              <a:t>   the</a:t>
            </a:r>
            <a:r>
              <a:rPr lang="en-GB" b="1" dirty="0">
                <a:solidFill>
                  <a:srgbClr val="7030A0"/>
                </a:solidFill>
              </a:rPr>
              <a:t> </a:t>
            </a:r>
            <a:r>
              <a:rPr lang="en-GB" b="1" dirty="0" smtClean="0">
                <a:solidFill>
                  <a:srgbClr val="7030A0"/>
                </a:solidFill>
              </a:rPr>
              <a:t>     was	   said	you	     some  </a:t>
            </a:r>
          </a:p>
        </p:txBody>
      </p:sp>
      <p:sp>
        <p:nvSpPr>
          <p:cNvPr id="3" name="Slide Number Placeholder 2"/>
          <p:cNvSpPr>
            <a:spLocks noGrp="1"/>
          </p:cNvSpPr>
          <p:nvPr>
            <p:ph type="sldNum" sz="quarter" idx="12"/>
          </p:nvPr>
        </p:nvSpPr>
        <p:spPr>
          <a:xfrm>
            <a:off x="7010400" y="6356350"/>
            <a:ext cx="2133600" cy="365125"/>
          </a:xfrm>
        </p:spPr>
        <p:txBody>
          <a:bodyPr/>
          <a:lstStyle/>
          <a:p>
            <a:pPr>
              <a:defRPr/>
            </a:pPr>
            <a:fld id="{03E2DEF9-24B3-4B86-8F55-BF00EC180122}" type="slidenum">
              <a:rPr lang="en-GB" smtClean="0"/>
              <a:pPr>
                <a:defRPr/>
              </a:pPr>
              <a:t>21</a:t>
            </a:fld>
            <a:endParaRPr lang="en-GB"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Phase 3</a:t>
            </a:r>
            <a:endParaRPr lang="en-GB" dirty="0"/>
          </a:p>
        </p:txBody>
      </p:sp>
      <p:pic>
        <p:nvPicPr>
          <p:cNvPr id="4" name="Content Placeholder 3"/>
          <p:cNvPicPr>
            <a:picLocks noGrp="1" noChangeAspect="1"/>
          </p:cNvPicPr>
          <p:nvPr>
            <p:ph idx="1"/>
          </p:nvPr>
        </p:nvPicPr>
        <p:blipFill>
          <a:blip r:embed="rId2"/>
          <a:stretch>
            <a:fillRect/>
          </a:stretch>
        </p:blipFill>
        <p:spPr>
          <a:xfrm>
            <a:off x="1641108" y="1825625"/>
            <a:ext cx="5861784" cy="4351338"/>
          </a:xfrm>
          <a:prstGeom prst="rect">
            <a:avLst/>
          </a:prstGeom>
        </p:spPr>
      </p:pic>
    </p:spTree>
    <p:extLst>
      <p:ext uri="{BB962C8B-B14F-4D97-AF65-F5344CB8AC3E}">
        <p14:creationId xmlns:p14="http://schemas.microsoft.com/office/powerpoint/2010/main" val="219419658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Grp="1" noChangeArrowheads="1"/>
          </p:cNvSpPr>
          <p:nvPr>
            <p:ph idx="1"/>
          </p:nvPr>
        </p:nvSpPr>
        <p:spPr>
          <a:xfrm>
            <a:off x="611560" y="764704"/>
            <a:ext cx="8229600" cy="4525963"/>
          </a:xfrm>
        </p:spPr>
        <p:txBody>
          <a:bodyPr>
            <a:normAutofit/>
          </a:bodyPr>
          <a:lstStyle/>
          <a:p>
            <a:pPr>
              <a:buNone/>
            </a:pPr>
            <a:r>
              <a:rPr lang="en-GB" sz="4000" b="1" dirty="0" smtClean="0">
                <a:latin typeface="Century Gothic" panose="020B0502020202020204" pitchFamily="34" charset="0"/>
              </a:rPr>
              <a:t>Using </a:t>
            </a:r>
            <a:r>
              <a:rPr lang="en-GB" sz="4000" b="1" dirty="0">
                <a:latin typeface="Century Gothic" panose="020B0502020202020204" pitchFamily="34" charset="0"/>
              </a:rPr>
              <a:t>your phoneme </a:t>
            </a:r>
            <a:r>
              <a:rPr lang="en-GB" sz="4000" b="1" dirty="0" smtClean="0">
                <a:latin typeface="Century Gothic" panose="020B0502020202020204" pitchFamily="34" charset="0"/>
              </a:rPr>
              <a:t>frame, write </a:t>
            </a:r>
            <a:r>
              <a:rPr lang="en-GB" sz="4000" b="1" dirty="0">
                <a:latin typeface="Century Gothic" panose="020B0502020202020204" pitchFamily="34" charset="0"/>
              </a:rPr>
              <a:t>these </a:t>
            </a:r>
            <a:r>
              <a:rPr lang="en-GB" sz="4000" b="1" dirty="0" smtClean="0">
                <a:latin typeface="Century Gothic" panose="020B0502020202020204" pitchFamily="34" charset="0"/>
              </a:rPr>
              <a:t>words:</a:t>
            </a:r>
            <a:endParaRPr lang="en-GB" sz="4000" dirty="0" smtClean="0">
              <a:latin typeface="Century Gothic" panose="020B0502020202020204" pitchFamily="34" charset="0"/>
            </a:endParaRPr>
          </a:p>
          <a:p>
            <a:pPr algn="ctr" eaLnBrk="1" hangingPunct="1">
              <a:buFontTx/>
              <a:buNone/>
            </a:pPr>
            <a:r>
              <a:rPr lang="en-GB" sz="7200" b="1" dirty="0" smtClean="0">
                <a:solidFill>
                  <a:srgbClr val="002060"/>
                </a:solidFill>
              </a:rPr>
              <a:t>ring     chick      </a:t>
            </a:r>
          </a:p>
          <a:p>
            <a:pPr algn="ctr" eaLnBrk="1" hangingPunct="1">
              <a:buFontTx/>
              <a:buNone/>
            </a:pPr>
            <a:r>
              <a:rPr lang="en-GB" sz="7200" b="1" dirty="0" smtClean="0">
                <a:solidFill>
                  <a:srgbClr val="002060"/>
                </a:solidFill>
              </a:rPr>
              <a:t> night</a:t>
            </a:r>
          </a:p>
          <a:p>
            <a:pPr eaLnBrk="1" hangingPunct="1">
              <a:buFontTx/>
              <a:buNone/>
            </a:pPr>
            <a:endParaRPr lang="en-GB" sz="8000" dirty="0" smtClean="0"/>
          </a:p>
          <a:p>
            <a:pPr eaLnBrk="1" hangingPunct="1">
              <a:buFontTx/>
              <a:buNone/>
            </a:pPr>
            <a:endParaRPr lang="en-GB" sz="8000" dirty="0" smtClean="0"/>
          </a:p>
          <a:p>
            <a:pPr eaLnBrk="1" hangingPunct="1"/>
            <a:endParaRPr lang="en-GB" dirty="0" smtClean="0"/>
          </a:p>
        </p:txBody>
      </p:sp>
      <p:sp>
        <p:nvSpPr>
          <p:cNvPr id="3" name="Slide Number Placeholder 2"/>
          <p:cNvSpPr>
            <a:spLocks noGrp="1"/>
          </p:cNvSpPr>
          <p:nvPr>
            <p:ph type="sldNum" sz="quarter" idx="12"/>
          </p:nvPr>
        </p:nvSpPr>
        <p:spPr>
          <a:xfrm>
            <a:off x="7010400" y="6356350"/>
            <a:ext cx="2133600" cy="365125"/>
          </a:xfrm>
        </p:spPr>
        <p:txBody>
          <a:bodyPr/>
          <a:lstStyle/>
          <a:p>
            <a:pPr>
              <a:defRPr/>
            </a:pPr>
            <a:fld id="{AD9C7521-6CE7-4D5E-AFC3-1B7FE398BCA8}" type="slidenum">
              <a:rPr lang="en-GB" smtClean="0"/>
              <a:pPr>
                <a:defRPr/>
              </a:pPr>
              <a:t>23</a:t>
            </a:fld>
            <a:endParaRPr lang="en-GB" dirty="0"/>
          </a:p>
        </p:txBody>
      </p:sp>
      <p:pic>
        <p:nvPicPr>
          <p:cNvPr id="2" name="Picture 1"/>
          <p:cNvPicPr>
            <a:picLocks noChangeAspect="1"/>
          </p:cNvPicPr>
          <p:nvPr/>
        </p:nvPicPr>
        <p:blipFill>
          <a:blip r:embed="rId3"/>
          <a:stretch>
            <a:fillRect/>
          </a:stretch>
        </p:blipFill>
        <p:spPr>
          <a:xfrm>
            <a:off x="251520" y="3370560"/>
            <a:ext cx="2880320" cy="2640293"/>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685800" y="152400"/>
            <a:ext cx="7702624" cy="900336"/>
          </a:xfrm>
        </p:spPr>
        <p:txBody>
          <a:bodyPr/>
          <a:lstStyle/>
          <a:p>
            <a:pPr eaLnBrk="1" hangingPunct="1"/>
            <a:r>
              <a:rPr lang="en-GB" b="1" dirty="0" smtClean="0">
                <a:latin typeface="Century Gothic" panose="020B0502020202020204" pitchFamily="34" charset="0"/>
              </a:rPr>
              <a:t>Answers </a:t>
            </a:r>
          </a:p>
        </p:txBody>
      </p:sp>
      <p:graphicFrame>
        <p:nvGraphicFramePr>
          <p:cNvPr id="142339" name="Group 3"/>
          <p:cNvGraphicFramePr>
            <a:graphicFrameLocks noGrp="1"/>
          </p:cNvGraphicFramePr>
          <p:nvPr>
            <p:ph sz="half" idx="1"/>
            <p:extLst>
              <p:ext uri="{D42A27DB-BD31-4B8C-83A1-F6EECF244321}">
                <p14:modId xmlns:p14="http://schemas.microsoft.com/office/powerpoint/2010/main" val="1474624605"/>
              </p:ext>
            </p:extLst>
          </p:nvPr>
        </p:nvGraphicFramePr>
        <p:xfrm>
          <a:off x="539552" y="1196752"/>
          <a:ext cx="3598863" cy="1600200"/>
        </p:xfrm>
        <a:graphic>
          <a:graphicData uri="http://schemas.openxmlformats.org/drawingml/2006/table">
            <a:tbl>
              <a:tblPr/>
              <a:tblGrid>
                <a:gridCol w="1236663">
                  <a:extLst>
                    <a:ext uri="{9D8B030D-6E8A-4147-A177-3AD203B41FA5}">
                      <a16:colId xmlns:a16="http://schemas.microsoft.com/office/drawing/2014/main" val="20000"/>
                    </a:ext>
                  </a:extLst>
                </a:gridCol>
                <a:gridCol w="1162050">
                  <a:extLst>
                    <a:ext uri="{9D8B030D-6E8A-4147-A177-3AD203B41FA5}">
                      <a16:colId xmlns:a16="http://schemas.microsoft.com/office/drawing/2014/main" val="20001"/>
                    </a:ext>
                  </a:extLst>
                </a:gridCol>
                <a:gridCol w="1200150">
                  <a:extLst>
                    <a:ext uri="{9D8B030D-6E8A-4147-A177-3AD203B41FA5}">
                      <a16:colId xmlns:a16="http://schemas.microsoft.com/office/drawing/2014/main" val="20002"/>
                    </a:ext>
                  </a:extLst>
                </a:gridCol>
              </a:tblGrid>
              <a:tr h="1600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4800" b="0" i="0" u="none" strike="noStrike" cap="none" normalizeH="0" baseline="0" dirty="0" smtClean="0">
                          <a:ln>
                            <a:noFill/>
                          </a:ln>
                          <a:solidFill>
                            <a:schemeClr val="tx1"/>
                          </a:solidFill>
                          <a:effectLst/>
                          <a:latin typeface="Century Gothic" pitchFamily="34" charset="0"/>
                        </a:rPr>
                        <a:t>r</a:t>
                      </a:r>
                      <a:endParaRPr kumimoji="0" lang="en-GB" sz="2400" b="0" i="0" u="none" strike="noStrike" cap="none" normalizeH="0" baseline="0" dirty="0" smtClean="0">
                        <a:ln>
                          <a:noFill/>
                        </a:ln>
                        <a:solidFill>
                          <a:schemeClr val="tx1"/>
                        </a:solidFill>
                        <a:effectLst/>
                        <a:latin typeface="Century Gothic"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4800" b="0" i="0" u="none" strike="noStrike" cap="none" normalizeH="0" baseline="0" dirty="0" smtClean="0">
                          <a:ln>
                            <a:noFill/>
                          </a:ln>
                          <a:solidFill>
                            <a:schemeClr val="tx1"/>
                          </a:solidFill>
                          <a:effectLst/>
                          <a:latin typeface="Century Gothic" pitchFamily="34" charset="0"/>
                        </a:rPr>
                        <a:t>i</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4800" b="0" i="0" u="none" strike="noStrike" cap="none" normalizeH="0" baseline="0" dirty="0" smtClean="0">
                          <a:ln>
                            <a:noFill/>
                          </a:ln>
                          <a:solidFill>
                            <a:schemeClr val="tx1"/>
                          </a:solidFill>
                          <a:effectLst/>
                          <a:latin typeface="Century Gothic" pitchFamily="34" charset="0"/>
                        </a:rPr>
                        <a:t>ng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graphicFrame>
        <p:nvGraphicFramePr>
          <p:cNvPr id="142349" name="Group 13"/>
          <p:cNvGraphicFramePr>
            <a:graphicFrameLocks noGrp="1"/>
          </p:cNvGraphicFramePr>
          <p:nvPr>
            <p:ph sz="quarter" idx="2"/>
            <p:extLst>
              <p:ext uri="{D42A27DB-BD31-4B8C-83A1-F6EECF244321}">
                <p14:modId xmlns:p14="http://schemas.microsoft.com/office/powerpoint/2010/main" val="1851844468"/>
              </p:ext>
            </p:extLst>
          </p:nvPr>
        </p:nvGraphicFramePr>
        <p:xfrm>
          <a:off x="5261570" y="1052736"/>
          <a:ext cx="3562350" cy="1600200"/>
        </p:xfrm>
        <a:graphic>
          <a:graphicData uri="http://schemas.openxmlformats.org/drawingml/2006/table">
            <a:tbl>
              <a:tblPr/>
              <a:tblGrid>
                <a:gridCol w="1223963">
                  <a:extLst>
                    <a:ext uri="{9D8B030D-6E8A-4147-A177-3AD203B41FA5}">
                      <a16:colId xmlns:a16="http://schemas.microsoft.com/office/drawing/2014/main" val="20000"/>
                    </a:ext>
                  </a:extLst>
                </a:gridCol>
                <a:gridCol w="1150937">
                  <a:extLst>
                    <a:ext uri="{9D8B030D-6E8A-4147-A177-3AD203B41FA5}">
                      <a16:colId xmlns:a16="http://schemas.microsoft.com/office/drawing/2014/main" val="20001"/>
                    </a:ext>
                  </a:extLst>
                </a:gridCol>
                <a:gridCol w="1187450">
                  <a:extLst>
                    <a:ext uri="{9D8B030D-6E8A-4147-A177-3AD203B41FA5}">
                      <a16:colId xmlns:a16="http://schemas.microsoft.com/office/drawing/2014/main" val="20002"/>
                    </a:ext>
                  </a:extLst>
                </a:gridCol>
              </a:tblGrid>
              <a:tr h="1600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dirty="0" smtClean="0">
                          <a:ln>
                            <a:noFill/>
                          </a:ln>
                          <a:solidFill>
                            <a:schemeClr val="tx1"/>
                          </a:solidFill>
                          <a:effectLst/>
                          <a:latin typeface="Century Gothic" pitchFamily="34" charset="0"/>
                        </a:rPr>
                        <a:t>ch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dirty="0" smtClean="0">
                          <a:ln>
                            <a:noFill/>
                          </a:ln>
                          <a:solidFill>
                            <a:schemeClr val="tx1"/>
                          </a:solidFill>
                          <a:effectLst/>
                          <a:latin typeface="Century Gothic" pitchFamily="34" charset="0"/>
                        </a:rPr>
                        <a:t>i</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dirty="0" smtClean="0">
                          <a:ln>
                            <a:noFill/>
                          </a:ln>
                          <a:solidFill>
                            <a:schemeClr val="tx1"/>
                          </a:solidFill>
                          <a:effectLst/>
                          <a:latin typeface="Century Gothic" pitchFamily="34" charset="0"/>
                        </a:rPr>
                        <a:t>ck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graphicFrame>
        <p:nvGraphicFramePr>
          <p:cNvPr id="142359" name="Group 23"/>
          <p:cNvGraphicFramePr>
            <a:graphicFrameLocks noGrp="1"/>
          </p:cNvGraphicFramePr>
          <p:nvPr>
            <p:ph sz="quarter" idx="3"/>
            <p:extLst>
              <p:ext uri="{D42A27DB-BD31-4B8C-83A1-F6EECF244321}">
                <p14:modId xmlns:p14="http://schemas.microsoft.com/office/powerpoint/2010/main" val="1164832084"/>
              </p:ext>
            </p:extLst>
          </p:nvPr>
        </p:nvGraphicFramePr>
        <p:xfrm>
          <a:off x="2627312" y="3729139"/>
          <a:ext cx="4464050" cy="1752600"/>
        </p:xfrm>
        <a:graphic>
          <a:graphicData uri="http://schemas.openxmlformats.org/drawingml/2006/table">
            <a:tbl>
              <a:tblPr/>
              <a:tblGrid>
                <a:gridCol w="1533525">
                  <a:extLst>
                    <a:ext uri="{9D8B030D-6E8A-4147-A177-3AD203B41FA5}">
                      <a16:colId xmlns:a16="http://schemas.microsoft.com/office/drawing/2014/main" val="20000"/>
                    </a:ext>
                  </a:extLst>
                </a:gridCol>
                <a:gridCol w="1443038">
                  <a:extLst>
                    <a:ext uri="{9D8B030D-6E8A-4147-A177-3AD203B41FA5}">
                      <a16:colId xmlns:a16="http://schemas.microsoft.com/office/drawing/2014/main" val="20001"/>
                    </a:ext>
                  </a:extLst>
                </a:gridCol>
                <a:gridCol w="1487487">
                  <a:extLst>
                    <a:ext uri="{9D8B030D-6E8A-4147-A177-3AD203B41FA5}">
                      <a16:colId xmlns:a16="http://schemas.microsoft.com/office/drawing/2014/main" val="20002"/>
                    </a:ext>
                  </a:extLst>
                </a:gridCol>
              </a:tblGrid>
              <a:tr h="1752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dirty="0" smtClean="0">
                          <a:ln>
                            <a:noFill/>
                          </a:ln>
                          <a:solidFill>
                            <a:schemeClr val="tx1"/>
                          </a:solidFill>
                          <a:effectLst/>
                          <a:latin typeface="Century Gothic" pitchFamily="34" charset="0"/>
                        </a:rPr>
                        <a:t>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dirty="0" smtClean="0">
                          <a:ln>
                            <a:noFill/>
                          </a:ln>
                          <a:solidFill>
                            <a:schemeClr val="tx1"/>
                          </a:solidFill>
                          <a:effectLst/>
                          <a:latin typeface="Century Gothic" pitchFamily="34" charset="0"/>
                        </a:rPr>
                        <a:t>igh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6000" b="0" i="0" u="none" strike="noStrike" cap="none" normalizeH="0" baseline="0" dirty="0" smtClean="0">
                          <a:ln>
                            <a:noFill/>
                          </a:ln>
                          <a:solidFill>
                            <a:schemeClr val="tx1"/>
                          </a:solidFill>
                          <a:effectLst/>
                          <a:latin typeface="Century Gothic" pitchFamily="34" charset="0"/>
                        </a:rPr>
                        <a:t>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
        <p:nvSpPr>
          <p:cNvPr id="3" name="Slide Number Placeholder 2"/>
          <p:cNvSpPr>
            <a:spLocks noGrp="1"/>
          </p:cNvSpPr>
          <p:nvPr>
            <p:ph type="sldNum" sz="quarter" idx="12"/>
          </p:nvPr>
        </p:nvSpPr>
        <p:spPr>
          <a:xfrm>
            <a:off x="8388424" y="6347509"/>
            <a:ext cx="442392" cy="365125"/>
          </a:xfrm>
        </p:spPr>
        <p:txBody>
          <a:bodyPr/>
          <a:lstStyle/>
          <a:p>
            <a:pPr>
              <a:defRPr/>
            </a:pPr>
            <a:fld id="{593B38F0-6559-4060-9B61-85C8D4DB6E26}" type="slidenum">
              <a:rPr lang="en-GB" smtClean="0"/>
              <a:pPr>
                <a:defRPr/>
              </a:pPr>
              <a:t>24</a:t>
            </a:fld>
            <a:endParaRPr lang="en-GB" dirty="0"/>
          </a:p>
        </p:txBody>
      </p:sp>
      <p:sp>
        <p:nvSpPr>
          <p:cNvPr id="37922" name="Text Box 33"/>
          <p:cNvSpPr txBox="1">
            <a:spLocks noChangeArrowheads="1"/>
          </p:cNvSpPr>
          <p:nvPr/>
        </p:nvSpPr>
        <p:spPr bwMode="auto">
          <a:xfrm>
            <a:off x="636005" y="2646455"/>
            <a:ext cx="3887787" cy="701675"/>
          </a:xfrm>
          <a:prstGeom prst="rect">
            <a:avLst/>
          </a:prstGeom>
          <a:noFill/>
          <a:ln w="9525">
            <a:noFill/>
            <a:miter lim="800000"/>
            <a:headEnd/>
            <a:tailEnd/>
          </a:ln>
        </p:spPr>
        <p:txBody>
          <a:bodyPr>
            <a:spAutoFit/>
          </a:bodyPr>
          <a:lstStyle/>
          <a:p>
            <a:pPr>
              <a:spcBef>
                <a:spcPct val="50000"/>
              </a:spcBef>
            </a:pPr>
            <a:r>
              <a:rPr lang="en-GB" sz="4000" dirty="0"/>
              <a:t> .         </a:t>
            </a:r>
            <a:r>
              <a:rPr lang="en-GB" sz="4000" dirty="0" smtClean="0"/>
              <a:t>.      </a:t>
            </a:r>
            <a:r>
              <a:rPr lang="en-GB" sz="4000" dirty="0"/>
              <a:t>_</a:t>
            </a:r>
          </a:p>
        </p:txBody>
      </p:sp>
      <p:sp>
        <p:nvSpPr>
          <p:cNvPr id="37923" name="Text Box 34"/>
          <p:cNvSpPr txBox="1">
            <a:spLocks noChangeArrowheads="1"/>
          </p:cNvSpPr>
          <p:nvPr/>
        </p:nvSpPr>
        <p:spPr bwMode="auto">
          <a:xfrm>
            <a:off x="5147469" y="2646454"/>
            <a:ext cx="3887787" cy="701675"/>
          </a:xfrm>
          <a:prstGeom prst="rect">
            <a:avLst/>
          </a:prstGeom>
          <a:noFill/>
          <a:ln w="9525">
            <a:noFill/>
            <a:miter lim="800000"/>
            <a:headEnd/>
            <a:tailEnd/>
          </a:ln>
        </p:spPr>
        <p:txBody>
          <a:bodyPr>
            <a:spAutoFit/>
          </a:bodyPr>
          <a:lstStyle/>
          <a:p>
            <a:pPr>
              <a:spcBef>
                <a:spcPct val="50000"/>
              </a:spcBef>
            </a:pPr>
            <a:r>
              <a:rPr lang="en-GB" sz="4000" dirty="0"/>
              <a:t>   _       .       _</a:t>
            </a:r>
          </a:p>
        </p:txBody>
      </p:sp>
      <p:sp>
        <p:nvSpPr>
          <p:cNvPr id="37924" name="Text Box 35"/>
          <p:cNvSpPr txBox="1">
            <a:spLocks noChangeArrowheads="1"/>
          </p:cNvSpPr>
          <p:nvPr/>
        </p:nvSpPr>
        <p:spPr bwMode="auto">
          <a:xfrm>
            <a:off x="3059832" y="5229200"/>
            <a:ext cx="3887788" cy="701675"/>
          </a:xfrm>
          <a:prstGeom prst="rect">
            <a:avLst/>
          </a:prstGeom>
          <a:noFill/>
          <a:ln w="9525">
            <a:noFill/>
            <a:miter lim="800000"/>
            <a:headEnd/>
            <a:tailEnd/>
          </a:ln>
        </p:spPr>
        <p:txBody>
          <a:bodyPr>
            <a:spAutoFit/>
          </a:bodyPr>
          <a:lstStyle/>
          <a:p>
            <a:pPr>
              <a:spcBef>
                <a:spcPct val="50000"/>
              </a:spcBef>
            </a:pPr>
            <a:r>
              <a:rPr lang="en-GB" sz="4000" dirty="0"/>
              <a:t> .        _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79512" y="188640"/>
            <a:ext cx="8640960" cy="1359173"/>
          </a:xfrm>
        </p:spPr>
        <p:txBody>
          <a:bodyPr>
            <a:noAutofit/>
          </a:bodyPr>
          <a:lstStyle/>
          <a:p>
            <a:pPr eaLnBrk="1" hangingPunct="1"/>
            <a:r>
              <a:rPr lang="en-GB" sz="3200" b="1" dirty="0" smtClean="0">
                <a:solidFill>
                  <a:srgbClr val="7030A0"/>
                </a:solidFill>
                <a:latin typeface="Century Gothic" pitchFamily="34" charset="0"/>
              </a:rPr>
              <a:t>Phase 4:</a:t>
            </a:r>
            <a:br>
              <a:rPr lang="en-GB" sz="3200" b="1" dirty="0" smtClean="0">
                <a:solidFill>
                  <a:srgbClr val="7030A0"/>
                </a:solidFill>
                <a:latin typeface="Century Gothic" pitchFamily="34" charset="0"/>
              </a:rPr>
            </a:br>
            <a:r>
              <a:rPr lang="en-GB" sz="2800" b="1" dirty="0" smtClean="0">
                <a:solidFill>
                  <a:srgbClr val="7030A0"/>
                </a:solidFill>
                <a:latin typeface="Century Gothic" pitchFamily="34" charset="0"/>
              </a:rPr>
              <a:t>Introducing consonant clusters: reading and </a:t>
            </a:r>
            <a:br>
              <a:rPr lang="en-GB" sz="2800" b="1" dirty="0" smtClean="0">
                <a:solidFill>
                  <a:srgbClr val="7030A0"/>
                </a:solidFill>
                <a:latin typeface="Century Gothic" pitchFamily="34" charset="0"/>
              </a:rPr>
            </a:br>
            <a:r>
              <a:rPr lang="en-GB" sz="2800" b="1" dirty="0" smtClean="0">
                <a:solidFill>
                  <a:srgbClr val="7030A0"/>
                </a:solidFill>
                <a:latin typeface="Century Gothic" pitchFamily="34" charset="0"/>
              </a:rPr>
              <a:t>spelling words with four or more phonemes</a:t>
            </a:r>
          </a:p>
        </p:txBody>
      </p:sp>
      <p:sp>
        <p:nvSpPr>
          <p:cNvPr id="39939" name="Rectangle 3"/>
          <p:cNvSpPr>
            <a:spLocks noGrp="1" noChangeArrowheads="1"/>
          </p:cNvSpPr>
          <p:nvPr>
            <p:ph idx="1"/>
          </p:nvPr>
        </p:nvSpPr>
        <p:spPr>
          <a:xfrm>
            <a:off x="395610" y="1772816"/>
            <a:ext cx="8424862" cy="3889549"/>
          </a:xfrm>
        </p:spPr>
        <p:txBody>
          <a:bodyPr/>
          <a:lstStyle/>
          <a:p>
            <a:pPr eaLnBrk="1" hangingPunct="1"/>
            <a:r>
              <a:rPr lang="en-GB" sz="2400" dirty="0" smtClean="0">
                <a:latin typeface="Century Gothic" pitchFamily="34" charset="0"/>
              </a:rPr>
              <a:t>This phase doesn’t introduce any new phonemes.  </a:t>
            </a:r>
          </a:p>
          <a:p>
            <a:pPr eaLnBrk="1" hangingPunct="1"/>
            <a:r>
              <a:rPr lang="en-GB" sz="2400" dirty="0" smtClean="0">
                <a:latin typeface="Century Gothic" pitchFamily="34" charset="0"/>
              </a:rPr>
              <a:t>It focuses on reading and spelling longer words with the phonemes children already know.</a:t>
            </a:r>
          </a:p>
          <a:p>
            <a:pPr eaLnBrk="1" hangingPunct="1"/>
            <a:r>
              <a:rPr lang="en-GB" sz="2400" dirty="0" smtClean="0">
                <a:latin typeface="Century Gothic" pitchFamily="34" charset="0"/>
              </a:rPr>
              <a:t>These words contain </a:t>
            </a:r>
            <a:r>
              <a:rPr lang="en-GB" sz="2400" b="1" dirty="0" smtClean="0">
                <a:latin typeface="Century Gothic" pitchFamily="34" charset="0"/>
              </a:rPr>
              <a:t>consonant clusters</a:t>
            </a:r>
            <a:r>
              <a:rPr lang="en-GB" sz="2400" dirty="0" smtClean="0">
                <a:latin typeface="Century Gothic" pitchFamily="34" charset="0"/>
              </a:rPr>
              <a:t> </a:t>
            </a:r>
          </a:p>
          <a:p>
            <a:pPr lvl="1">
              <a:buFont typeface="Wingdings" panose="05000000000000000000" pitchFamily="2" charset="2"/>
              <a:buChar char="§"/>
            </a:pPr>
            <a:r>
              <a:rPr lang="en-GB" sz="2400" dirty="0" smtClean="0">
                <a:latin typeface="Century Gothic" pitchFamily="34" charset="0"/>
              </a:rPr>
              <a:t>at the beginning: </a:t>
            </a:r>
            <a:r>
              <a:rPr lang="en-GB" sz="2400" b="1" dirty="0" smtClean="0">
                <a:solidFill>
                  <a:srgbClr val="FF0000"/>
                </a:solidFill>
                <a:latin typeface="Century Gothic" pitchFamily="34" charset="0"/>
              </a:rPr>
              <a:t>sp</a:t>
            </a:r>
            <a:r>
              <a:rPr lang="en-GB" sz="2400" b="1" dirty="0" smtClean="0">
                <a:latin typeface="Century Gothic" pitchFamily="34" charset="0"/>
              </a:rPr>
              <a:t>ot, </a:t>
            </a:r>
            <a:r>
              <a:rPr lang="en-GB" sz="2400" b="1" dirty="0" smtClean="0">
                <a:solidFill>
                  <a:srgbClr val="FF0000"/>
                </a:solidFill>
                <a:latin typeface="Century Gothic" pitchFamily="34" charset="0"/>
              </a:rPr>
              <a:t>tr</a:t>
            </a:r>
            <a:r>
              <a:rPr lang="en-GB" sz="2400" b="1" dirty="0" smtClean="0">
                <a:latin typeface="Century Gothic" pitchFamily="34" charset="0"/>
              </a:rPr>
              <a:t>ip, </a:t>
            </a:r>
            <a:r>
              <a:rPr lang="en-GB" sz="2400" b="1" dirty="0" smtClean="0">
                <a:solidFill>
                  <a:srgbClr val="FF0000"/>
                </a:solidFill>
                <a:latin typeface="Century Gothic" pitchFamily="34" charset="0"/>
              </a:rPr>
              <a:t>cl</a:t>
            </a:r>
            <a:r>
              <a:rPr lang="en-GB" sz="2400" b="1" dirty="0" smtClean="0">
                <a:latin typeface="Century Gothic" pitchFamily="34" charset="0"/>
              </a:rPr>
              <a:t>ap, </a:t>
            </a:r>
            <a:r>
              <a:rPr lang="en-GB" sz="2400" b="1" dirty="0" smtClean="0">
                <a:solidFill>
                  <a:srgbClr val="FF0000"/>
                </a:solidFill>
                <a:latin typeface="Century Gothic" pitchFamily="34" charset="0"/>
              </a:rPr>
              <a:t>gr</a:t>
            </a:r>
            <a:r>
              <a:rPr lang="en-GB" sz="2400" b="1" dirty="0" smtClean="0">
                <a:latin typeface="Century Gothic" pitchFamily="34" charset="0"/>
              </a:rPr>
              <a:t>een, </a:t>
            </a:r>
            <a:r>
              <a:rPr lang="en-GB" sz="2400" b="1" dirty="0" smtClean="0">
                <a:solidFill>
                  <a:srgbClr val="FF0000"/>
                </a:solidFill>
                <a:latin typeface="Century Gothic" pitchFamily="34" charset="0"/>
              </a:rPr>
              <a:t>cl</a:t>
            </a:r>
            <a:r>
              <a:rPr lang="en-GB" sz="2400" b="1" dirty="0" smtClean="0">
                <a:latin typeface="Century Gothic" pitchFamily="34" charset="0"/>
              </a:rPr>
              <a:t>own</a:t>
            </a:r>
          </a:p>
          <a:p>
            <a:pPr lvl="1">
              <a:buFont typeface="Wingdings" panose="05000000000000000000" pitchFamily="2" charset="2"/>
              <a:buChar char="§"/>
            </a:pPr>
            <a:r>
              <a:rPr lang="en-GB" sz="2400" dirty="0" smtClean="0">
                <a:latin typeface="Century Gothic" pitchFamily="34" charset="0"/>
              </a:rPr>
              <a:t>or at the end: </a:t>
            </a:r>
            <a:r>
              <a:rPr lang="en-GB" sz="2400" b="1" dirty="0" smtClean="0">
                <a:latin typeface="Century Gothic" pitchFamily="34" charset="0"/>
              </a:rPr>
              <a:t>te</a:t>
            </a:r>
            <a:r>
              <a:rPr lang="en-GB" sz="2400" b="1" dirty="0" smtClean="0">
                <a:solidFill>
                  <a:srgbClr val="FF0000"/>
                </a:solidFill>
                <a:latin typeface="Century Gothic" pitchFamily="34" charset="0"/>
              </a:rPr>
              <a:t>nt</a:t>
            </a:r>
            <a:r>
              <a:rPr lang="en-GB" sz="2400" b="1" dirty="0" smtClean="0">
                <a:latin typeface="Century Gothic" pitchFamily="34" charset="0"/>
              </a:rPr>
              <a:t>, me</a:t>
            </a:r>
            <a:r>
              <a:rPr lang="en-GB" sz="2400" b="1" dirty="0" smtClean="0">
                <a:solidFill>
                  <a:srgbClr val="FF0000"/>
                </a:solidFill>
                <a:latin typeface="Century Gothic" pitchFamily="34" charset="0"/>
              </a:rPr>
              <a:t>nd</a:t>
            </a:r>
            <a:r>
              <a:rPr lang="en-GB" sz="2400" b="1" dirty="0" smtClean="0">
                <a:latin typeface="Century Gothic" pitchFamily="34" charset="0"/>
              </a:rPr>
              <a:t>, da</a:t>
            </a:r>
            <a:r>
              <a:rPr lang="en-GB" sz="2400" b="1" dirty="0" smtClean="0">
                <a:solidFill>
                  <a:srgbClr val="FF0000"/>
                </a:solidFill>
                <a:latin typeface="Century Gothic" pitchFamily="34" charset="0"/>
              </a:rPr>
              <a:t>mp</a:t>
            </a:r>
            <a:r>
              <a:rPr lang="en-GB" sz="2400" b="1" dirty="0" smtClean="0">
                <a:latin typeface="Century Gothic" pitchFamily="34" charset="0"/>
              </a:rPr>
              <a:t>, bur</a:t>
            </a:r>
            <a:r>
              <a:rPr lang="en-GB" sz="2400" b="1" dirty="0" smtClean="0">
                <a:solidFill>
                  <a:srgbClr val="FF0000"/>
                </a:solidFill>
                <a:latin typeface="Century Gothic" pitchFamily="34" charset="0"/>
              </a:rPr>
              <a:t>nt</a:t>
            </a:r>
          </a:p>
          <a:p>
            <a:pPr lvl="1">
              <a:buFont typeface="Wingdings" panose="05000000000000000000" pitchFamily="2" charset="2"/>
              <a:buChar char="§"/>
            </a:pPr>
            <a:r>
              <a:rPr lang="en-GB" sz="2400" dirty="0" smtClean="0">
                <a:latin typeface="Century Gothic" pitchFamily="34" charset="0"/>
              </a:rPr>
              <a:t>or at the beginning and end!</a:t>
            </a:r>
            <a:r>
              <a:rPr lang="en-GB" sz="2400" b="1" dirty="0" smtClean="0">
                <a:latin typeface="Century Gothic" pitchFamily="34" charset="0"/>
              </a:rPr>
              <a:t>  </a:t>
            </a:r>
            <a:r>
              <a:rPr lang="en-GB" sz="2400" b="1" dirty="0" smtClean="0">
                <a:solidFill>
                  <a:srgbClr val="FF0000"/>
                </a:solidFill>
                <a:latin typeface="Century Gothic" pitchFamily="34" charset="0"/>
              </a:rPr>
              <a:t>tr</a:t>
            </a:r>
            <a:r>
              <a:rPr lang="en-GB" sz="2400" b="1" dirty="0" smtClean="0">
                <a:latin typeface="Century Gothic" pitchFamily="34" charset="0"/>
              </a:rPr>
              <a:t>u</a:t>
            </a:r>
            <a:r>
              <a:rPr lang="en-GB" sz="2400" b="1" dirty="0" smtClean="0">
                <a:solidFill>
                  <a:srgbClr val="FF0000"/>
                </a:solidFill>
                <a:latin typeface="Century Gothic" pitchFamily="34" charset="0"/>
              </a:rPr>
              <a:t>st</a:t>
            </a:r>
            <a:r>
              <a:rPr lang="en-GB" sz="2400" b="1" dirty="0" smtClean="0">
                <a:latin typeface="Century Gothic" pitchFamily="34" charset="0"/>
              </a:rPr>
              <a:t>, </a:t>
            </a:r>
            <a:r>
              <a:rPr lang="en-GB" sz="2400" b="1" dirty="0" smtClean="0">
                <a:solidFill>
                  <a:srgbClr val="FF0000"/>
                </a:solidFill>
                <a:latin typeface="Century Gothic" pitchFamily="34" charset="0"/>
              </a:rPr>
              <a:t>sp</a:t>
            </a:r>
            <a:r>
              <a:rPr lang="en-GB" sz="2400" b="1" dirty="0" smtClean="0">
                <a:latin typeface="Century Gothic" pitchFamily="34" charset="0"/>
              </a:rPr>
              <a:t>e</a:t>
            </a:r>
            <a:r>
              <a:rPr lang="en-GB" sz="2400" b="1" dirty="0" smtClean="0">
                <a:solidFill>
                  <a:srgbClr val="FF0000"/>
                </a:solidFill>
                <a:latin typeface="Century Gothic" pitchFamily="34" charset="0"/>
              </a:rPr>
              <a:t>nd</a:t>
            </a:r>
            <a:r>
              <a:rPr lang="en-GB" sz="2400" b="1" dirty="0" smtClean="0">
                <a:latin typeface="Century Gothic" pitchFamily="34" charset="0"/>
              </a:rPr>
              <a:t>, </a:t>
            </a:r>
            <a:r>
              <a:rPr lang="en-GB" sz="2400" b="1" dirty="0" smtClean="0">
                <a:solidFill>
                  <a:srgbClr val="FF0000"/>
                </a:solidFill>
                <a:latin typeface="Century Gothic" pitchFamily="34" charset="0"/>
              </a:rPr>
              <a:t>tw</a:t>
            </a:r>
            <a:r>
              <a:rPr lang="en-GB" sz="2400" b="1" dirty="0" smtClean="0">
                <a:latin typeface="Century Gothic" pitchFamily="34" charset="0"/>
              </a:rPr>
              <a:t>i</a:t>
            </a:r>
            <a:r>
              <a:rPr lang="en-GB" sz="2400" b="1" dirty="0" smtClean="0">
                <a:solidFill>
                  <a:srgbClr val="FF0000"/>
                </a:solidFill>
                <a:latin typeface="Century Gothic" pitchFamily="34" charset="0"/>
              </a:rPr>
              <a:t>st</a:t>
            </a:r>
          </a:p>
          <a:p>
            <a:pPr marL="0" indent="0" eaLnBrk="1" hangingPunct="1">
              <a:buNone/>
            </a:pPr>
            <a:endParaRPr lang="en-GB" sz="2400" dirty="0" smtClean="0"/>
          </a:p>
        </p:txBody>
      </p:sp>
      <p:sp>
        <p:nvSpPr>
          <p:cNvPr id="3" name="Slide Number Placeholder 2"/>
          <p:cNvSpPr>
            <a:spLocks noGrp="1"/>
          </p:cNvSpPr>
          <p:nvPr>
            <p:ph type="sldNum" sz="quarter" idx="12"/>
          </p:nvPr>
        </p:nvSpPr>
        <p:spPr>
          <a:xfrm>
            <a:off x="7010400" y="6356350"/>
            <a:ext cx="2133600" cy="365125"/>
          </a:xfrm>
        </p:spPr>
        <p:txBody>
          <a:bodyPr/>
          <a:lstStyle/>
          <a:p>
            <a:pPr>
              <a:defRPr/>
            </a:pPr>
            <a:fld id="{F96F75C2-D3F3-4C63-8366-29D5FBBABA9A}" type="slidenum">
              <a:rPr lang="en-GB" smtClean="0"/>
              <a:pPr>
                <a:defRPr/>
              </a:pPr>
              <a:t>25</a:t>
            </a:fld>
            <a:endParaRPr lang="en-GB"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755576" y="845088"/>
            <a:ext cx="6551613" cy="720750"/>
          </a:xfrm>
        </p:spPr>
        <p:txBody>
          <a:bodyPr>
            <a:normAutofit fontScale="90000"/>
          </a:bodyPr>
          <a:lstStyle/>
          <a:p>
            <a:pPr eaLnBrk="1" hangingPunct="1"/>
            <a:r>
              <a:rPr lang="en-GB" sz="4000" dirty="0" smtClean="0">
                <a:latin typeface="Arial" charset="0"/>
              </a:rPr>
              <a:t/>
            </a:r>
            <a:br>
              <a:rPr lang="en-GB" sz="4000" dirty="0" smtClean="0">
                <a:latin typeface="Arial" charset="0"/>
              </a:rPr>
            </a:br>
            <a:endParaRPr lang="en-US" sz="4000" b="1" dirty="0" smtClean="0">
              <a:solidFill>
                <a:srgbClr val="7030A0"/>
              </a:solidFill>
              <a:latin typeface="+mn-lt"/>
            </a:endParaRPr>
          </a:p>
        </p:txBody>
      </p:sp>
      <p:sp>
        <p:nvSpPr>
          <p:cNvPr id="43011" name="Rectangle 3"/>
          <p:cNvSpPr>
            <a:spLocks noGrp="1" noChangeArrowheads="1"/>
          </p:cNvSpPr>
          <p:nvPr>
            <p:ph idx="1"/>
          </p:nvPr>
        </p:nvSpPr>
        <p:spPr>
          <a:xfrm>
            <a:off x="235319" y="941077"/>
            <a:ext cx="8569647" cy="5780398"/>
          </a:xfrm>
        </p:spPr>
        <p:txBody>
          <a:bodyPr>
            <a:normAutofit/>
          </a:bodyPr>
          <a:lstStyle/>
          <a:p>
            <a:pPr>
              <a:lnSpc>
                <a:spcPct val="80000"/>
              </a:lnSpc>
            </a:pPr>
            <a:r>
              <a:rPr lang="en-GB" sz="2800" b="1" dirty="0" smtClean="0">
                <a:latin typeface="Century Gothic" pitchFamily="34" charset="0"/>
              </a:rPr>
              <a:t>Teach new graphemes for reading:</a:t>
            </a:r>
          </a:p>
          <a:p>
            <a:pPr marL="0" indent="0" eaLnBrk="1" hangingPunct="1">
              <a:lnSpc>
                <a:spcPct val="80000"/>
              </a:lnSpc>
            </a:pPr>
            <a:endParaRPr lang="en-GB" sz="2800" b="1" dirty="0" smtClean="0">
              <a:latin typeface="Century Gothic" pitchFamily="34" charset="0"/>
            </a:endParaRPr>
          </a:p>
          <a:p>
            <a:pPr marL="0" indent="0" eaLnBrk="1" hangingPunct="1">
              <a:lnSpc>
                <a:spcPct val="80000"/>
              </a:lnSpc>
            </a:pPr>
            <a:endParaRPr lang="en-GB" sz="2800" b="1" dirty="0">
              <a:latin typeface="Century Gothic" pitchFamily="34" charset="0"/>
            </a:endParaRPr>
          </a:p>
          <a:p>
            <a:pPr marL="0" indent="0" eaLnBrk="1" hangingPunct="1">
              <a:lnSpc>
                <a:spcPct val="80000"/>
              </a:lnSpc>
            </a:pPr>
            <a:endParaRPr lang="en-GB" sz="2800" b="1" dirty="0" smtClean="0">
              <a:latin typeface="Century Gothic" pitchFamily="34" charset="0"/>
            </a:endParaRPr>
          </a:p>
          <a:p>
            <a:pPr marL="0" indent="0" eaLnBrk="1" hangingPunct="1">
              <a:lnSpc>
                <a:spcPct val="80000"/>
              </a:lnSpc>
              <a:buNone/>
            </a:pPr>
            <a:endParaRPr lang="en-GB" sz="2800" b="1" dirty="0" smtClean="0">
              <a:latin typeface="Century Gothic" pitchFamily="34" charset="0"/>
            </a:endParaRPr>
          </a:p>
          <a:p>
            <a:pPr marL="0" indent="0" eaLnBrk="1" hangingPunct="1">
              <a:lnSpc>
                <a:spcPct val="80000"/>
              </a:lnSpc>
            </a:pPr>
            <a:endParaRPr lang="en-GB" sz="2800" b="1" dirty="0" smtClean="0">
              <a:latin typeface="Century Gothic" pitchFamily="34" charset="0"/>
            </a:endParaRPr>
          </a:p>
          <a:p>
            <a:pPr marL="0" indent="0" eaLnBrk="1" hangingPunct="1">
              <a:lnSpc>
                <a:spcPct val="80000"/>
              </a:lnSpc>
            </a:pPr>
            <a:endParaRPr lang="en-GB" sz="2800" b="1" dirty="0" smtClean="0">
              <a:latin typeface="Century Gothic" pitchFamily="34" charset="0"/>
            </a:endParaRPr>
          </a:p>
          <a:p>
            <a:pPr marL="0" indent="0" eaLnBrk="1" hangingPunct="1">
              <a:lnSpc>
                <a:spcPct val="80000"/>
              </a:lnSpc>
              <a:buNone/>
            </a:pPr>
            <a:endParaRPr lang="en-GB" sz="2800" b="1" dirty="0" smtClean="0">
              <a:latin typeface="Century Gothic" pitchFamily="34" charset="0"/>
            </a:endParaRPr>
          </a:p>
          <a:p>
            <a:pPr>
              <a:lnSpc>
                <a:spcPct val="80000"/>
              </a:lnSpc>
            </a:pPr>
            <a:r>
              <a:rPr lang="en-GB" sz="2800" b="1" dirty="0" smtClean="0">
                <a:latin typeface="Century Gothic" pitchFamily="34" charset="0"/>
              </a:rPr>
              <a:t>Learn different ways to say the same grapheme:</a:t>
            </a:r>
          </a:p>
          <a:p>
            <a:pPr marL="0" indent="0" eaLnBrk="1" hangingPunct="1">
              <a:lnSpc>
                <a:spcPct val="80000"/>
              </a:lnSpc>
              <a:buFontTx/>
              <a:buNone/>
            </a:pPr>
            <a:r>
              <a:rPr lang="en-GB" sz="2400" b="1" dirty="0" smtClean="0">
                <a:solidFill>
                  <a:srgbClr val="FF0000"/>
                </a:solidFill>
                <a:latin typeface="Century Gothic" pitchFamily="34" charset="0"/>
              </a:rPr>
              <a:t> f</a:t>
            </a:r>
            <a:r>
              <a:rPr lang="en-GB" sz="2400" b="1" dirty="0" smtClean="0">
                <a:latin typeface="Century Gothic" pitchFamily="34" charset="0"/>
              </a:rPr>
              <a:t>i</a:t>
            </a:r>
            <a:r>
              <a:rPr lang="en-GB" sz="2400" b="1" dirty="0" smtClean="0">
                <a:solidFill>
                  <a:srgbClr val="FF0000"/>
                </a:solidFill>
                <a:latin typeface="Century Gothic" pitchFamily="34" charset="0"/>
              </a:rPr>
              <a:t>n/f</a:t>
            </a:r>
            <a:r>
              <a:rPr lang="en-GB" sz="2400" b="1" dirty="0" smtClean="0">
                <a:latin typeface="Century Gothic" pitchFamily="34" charset="0"/>
              </a:rPr>
              <a:t>i</a:t>
            </a:r>
            <a:r>
              <a:rPr lang="en-GB" sz="2400" b="1" dirty="0" smtClean="0">
                <a:solidFill>
                  <a:srgbClr val="FF0000"/>
                </a:solidFill>
                <a:latin typeface="Century Gothic" pitchFamily="34" charset="0"/>
              </a:rPr>
              <a:t>nd       h</a:t>
            </a:r>
            <a:r>
              <a:rPr lang="en-GB" sz="2400" b="1" dirty="0" smtClean="0">
                <a:latin typeface="Century Gothic" pitchFamily="34" charset="0"/>
              </a:rPr>
              <a:t>o</a:t>
            </a:r>
            <a:r>
              <a:rPr lang="en-GB" sz="2400" b="1" dirty="0" smtClean="0">
                <a:solidFill>
                  <a:srgbClr val="FF0000"/>
                </a:solidFill>
                <a:latin typeface="Century Gothic" pitchFamily="34" charset="0"/>
              </a:rPr>
              <a:t>t/c</a:t>
            </a:r>
            <a:r>
              <a:rPr lang="en-GB" sz="2400" b="1" dirty="0" smtClean="0">
                <a:latin typeface="Century Gothic" pitchFamily="34" charset="0"/>
              </a:rPr>
              <a:t>o</a:t>
            </a:r>
            <a:r>
              <a:rPr lang="en-GB" sz="2400" b="1" dirty="0" smtClean="0">
                <a:solidFill>
                  <a:srgbClr val="FF0000"/>
                </a:solidFill>
                <a:latin typeface="Century Gothic" pitchFamily="34" charset="0"/>
              </a:rPr>
              <a:t>ld</a:t>
            </a:r>
            <a:r>
              <a:rPr lang="en-GB" sz="2400" b="1" dirty="0">
                <a:solidFill>
                  <a:srgbClr val="FF0000"/>
                </a:solidFill>
                <a:latin typeface="Century Gothic" pitchFamily="34" charset="0"/>
              </a:rPr>
              <a:t> </a:t>
            </a:r>
            <a:r>
              <a:rPr lang="en-GB" sz="2400" b="1" dirty="0" smtClean="0">
                <a:solidFill>
                  <a:srgbClr val="FF0000"/>
                </a:solidFill>
                <a:latin typeface="Century Gothic" pitchFamily="34" charset="0"/>
              </a:rPr>
              <a:t>     </a:t>
            </a:r>
            <a:r>
              <a:rPr lang="en-GB" sz="2400" b="1" dirty="0" smtClean="0">
                <a:latin typeface="Century Gothic" pitchFamily="34" charset="0"/>
              </a:rPr>
              <a:t>c</a:t>
            </a:r>
            <a:r>
              <a:rPr lang="en-GB" sz="2400" b="1" dirty="0" smtClean="0">
                <a:solidFill>
                  <a:srgbClr val="FF0000"/>
                </a:solidFill>
                <a:latin typeface="Century Gothic" pitchFamily="34" charset="0"/>
              </a:rPr>
              <a:t>at/</a:t>
            </a:r>
            <a:r>
              <a:rPr lang="en-GB" sz="2400" b="1" dirty="0" smtClean="0">
                <a:latin typeface="Century Gothic" pitchFamily="34" charset="0"/>
              </a:rPr>
              <a:t>c</a:t>
            </a:r>
            <a:r>
              <a:rPr lang="en-GB" sz="2400" b="1" dirty="0" smtClean="0">
                <a:solidFill>
                  <a:srgbClr val="FF0000"/>
                </a:solidFill>
                <a:latin typeface="Century Gothic" pitchFamily="34" charset="0"/>
              </a:rPr>
              <a:t>ent       </a:t>
            </a:r>
            <a:r>
              <a:rPr lang="en-GB" sz="2400" b="1" dirty="0" smtClean="0">
                <a:latin typeface="Century Gothic" pitchFamily="34" charset="0"/>
              </a:rPr>
              <a:t>g</a:t>
            </a:r>
            <a:r>
              <a:rPr lang="en-GB" sz="2400" b="1" dirty="0" smtClean="0">
                <a:solidFill>
                  <a:srgbClr val="FF0000"/>
                </a:solidFill>
                <a:latin typeface="Century Gothic" pitchFamily="34" charset="0"/>
              </a:rPr>
              <a:t>ot/</a:t>
            </a:r>
            <a:r>
              <a:rPr lang="en-GB" sz="2400" b="1" dirty="0" smtClean="0">
                <a:latin typeface="Century Gothic" pitchFamily="34" charset="0"/>
              </a:rPr>
              <a:t>g</a:t>
            </a:r>
            <a:r>
              <a:rPr lang="en-GB" sz="2400" b="1" dirty="0" smtClean="0">
                <a:solidFill>
                  <a:srgbClr val="FF0000"/>
                </a:solidFill>
                <a:latin typeface="Century Gothic" pitchFamily="34" charset="0"/>
              </a:rPr>
              <a:t>iant,</a:t>
            </a:r>
          </a:p>
          <a:p>
            <a:pPr marL="0" indent="0" eaLnBrk="1" hangingPunct="1">
              <a:lnSpc>
                <a:spcPct val="80000"/>
              </a:lnSpc>
              <a:buFontTx/>
              <a:buNone/>
            </a:pPr>
            <a:r>
              <a:rPr lang="en-GB" sz="2400" b="1" dirty="0" smtClean="0">
                <a:solidFill>
                  <a:srgbClr val="FF0000"/>
                </a:solidFill>
                <a:latin typeface="Century Gothic" pitchFamily="34" charset="0"/>
              </a:rPr>
              <a:t> b</a:t>
            </a:r>
            <a:r>
              <a:rPr lang="en-GB" sz="2400" b="1" dirty="0" smtClean="0">
                <a:latin typeface="Century Gothic" pitchFamily="34" charset="0"/>
              </a:rPr>
              <a:t>u</a:t>
            </a:r>
            <a:r>
              <a:rPr lang="en-GB" sz="2400" b="1" dirty="0" smtClean="0">
                <a:solidFill>
                  <a:srgbClr val="FF0000"/>
                </a:solidFill>
                <a:latin typeface="Century Gothic" pitchFamily="34" charset="0"/>
              </a:rPr>
              <a:t>t/p</a:t>
            </a:r>
            <a:r>
              <a:rPr lang="en-GB" sz="2400" b="1" dirty="0" smtClean="0">
                <a:latin typeface="Century Gothic" pitchFamily="34" charset="0"/>
              </a:rPr>
              <a:t>u</a:t>
            </a:r>
            <a:r>
              <a:rPr lang="en-GB" sz="2400" b="1" dirty="0" smtClean="0">
                <a:solidFill>
                  <a:srgbClr val="FF0000"/>
                </a:solidFill>
                <a:latin typeface="Century Gothic" pitchFamily="34" charset="0"/>
              </a:rPr>
              <a:t>t      c</a:t>
            </a:r>
            <a:r>
              <a:rPr lang="en-GB" sz="2400" b="1" dirty="0" smtClean="0">
                <a:latin typeface="Century Gothic" pitchFamily="34" charset="0"/>
              </a:rPr>
              <a:t>o</a:t>
            </a:r>
            <a:r>
              <a:rPr lang="en-GB" sz="2400" b="1" dirty="0" smtClean="0">
                <a:solidFill>
                  <a:srgbClr val="FF0000"/>
                </a:solidFill>
                <a:latin typeface="Century Gothic" pitchFamily="34" charset="0"/>
              </a:rPr>
              <a:t>w/bl</a:t>
            </a:r>
            <a:r>
              <a:rPr lang="en-GB" sz="2400" b="1" dirty="0" smtClean="0">
                <a:latin typeface="Century Gothic" pitchFamily="34" charset="0"/>
              </a:rPr>
              <a:t>o</a:t>
            </a:r>
            <a:r>
              <a:rPr lang="en-GB" sz="2400" b="1" dirty="0" smtClean="0">
                <a:solidFill>
                  <a:srgbClr val="FF0000"/>
                </a:solidFill>
                <a:latin typeface="Century Gothic" pitchFamily="34" charset="0"/>
              </a:rPr>
              <a:t>w    t</a:t>
            </a:r>
            <a:r>
              <a:rPr lang="en-GB" sz="2400" b="1" dirty="0" smtClean="0">
                <a:latin typeface="Century Gothic" pitchFamily="34" charset="0"/>
              </a:rPr>
              <a:t>ie</a:t>
            </a:r>
            <a:r>
              <a:rPr lang="en-GB" sz="2400" b="1" dirty="0" smtClean="0">
                <a:solidFill>
                  <a:srgbClr val="FF0000"/>
                </a:solidFill>
                <a:latin typeface="Century Gothic" pitchFamily="34" charset="0"/>
              </a:rPr>
              <a:t>/f</a:t>
            </a:r>
            <a:r>
              <a:rPr lang="en-GB" sz="2400" b="1" dirty="0" smtClean="0">
                <a:latin typeface="Century Gothic" pitchFamily="34" charset="0"/>
              </a:rPr>
              <a:t>ie</a:t>
            </a:r>
            <a:r>
              <a:rPr lang="en-GB" sz="2400" b="1" dirty="0" smtClean="0">
                <a:solidFill>
                  <a:srgbClr val="FF0000"/>
                </a:solidFill>
                <a:latin typeface="Century Gothic" pitchFamily="34" charset="0"/>
              </a:rPr>
              <a:t>ld         </a:t>
            </a:r>
            <a:r>
              <a:rPr lang="en-GB" sz="2400" b="1" dirty="0" smtClean="0">
                <a:latin typeface="Century Gothic" pitchFamily="34" charset="0"/>
              </a:rPr>
              <a:t>ea</a:t>
            </a:r>
            <a:r>
              <a:rPr lang="en-GB" sz="2400" b="1" dirty="0" smtClean="0">
                <a:solidFill>
                  <a:srgbClr val="FF0000"/>
                </a:solidFill>
                <a:latin typeface="Century Gothic" pitchFamily="34" charset="0"/>
              </a:rPr>
              <a:t>t/br</a:t>
            </a:r>
            <a:r>
              <a:rPr lang="en-GB" sz="2400" b="1" dirty="0" smtClean="0">
                <a:latin typeface="Century Gothic" pitchFamily="34" charset="0"/>
              </a:rPr>
              <a:t>ea</a:t>
            </a:r>
            <a:r>
              <a:rPr lang="en-GB" sz="2400" b="1" dirty="0" smtClean="0">
                <a:solidFill>
                  <a:srgbClr val="FF0000"/>
                </a:solidFill>
                <a:latin typeface="Century Gothic" pitchFamily="34" charset="0"/>
              </a:rPr>
              <a:t>d</a:t>
            </a:r>
            <a:endParaRPr lang="en-GB" sz="2800" b="1" dirty="0" smtClean="0">
              <a:latin typeface="Arial" charset="0"/>
            </a:endParaRPr>
          </a:p>
        </p:txBody>
      </p:sp>
      <p:sp>
        <p:nvSpPr>
          <p:cNvPr id="3" name="Slide Number Placeholder 2"/>
          <p:cNvSpPr>
            <a:spLocks noGrp="1"/>
          </p:cNvSpPr>
          <p:nvPr>
            <p:ph type="sldNum" sz="quarter" idx="12"/>
          </p:nvPr>
        </p:nvSpPr>
        <p:spPr>
          <a:xfrm>
            <a:off x="7010400" y="6356350"/>
            <a:ext cx="2133600" cy="365125"/>
          </a:xfrm>
        </p:spPr>
        <p:txBody>
          <a:bodyPr/>
          <a:lstStyle/>
          <a:p>
            <a:pPr>
              <a:defRPr/>
            </a:pPr>
            <a:fld id="{2F077AA4-15A7-49CF-9DA0-B2DB438915AD}" type="slidenum">
              <a:rPr lang="en-GB" smtClean="0"/>
              <a:pPr>
                <a:defRPr/>
              </a:pPr>
              <a:t>26</a:t>
            </a:fld>
            <a:endParaRPr lang="en-GB" dirty="0"/>
          </a:p>
        </p:txBody>
      </p:sp>
      <p:sp>
        <p:nvSpPr>
          <p:cNvPr id="5" name="Rectangle 4"/>
          <p:cNvSpPr/>
          <p:nvPr/>
        </p:nvSpPr>
        <p:spPr>
          <a:xfrm>
            <a:off x="227431" y="156903"/>
            <a:ext cx="8856984" cy="646331"/>
          </a:xfrm>
          <a:prstGeom prst="rect">
            <a:avLst/>
          </a:prstGeom>
        </p:spPr>
        <p:txBody>
          <a:bodyPr wrap="square">
            <a:spAutoFit/>
          </a:bodyPr>
          <a:lstStyle/>
          <a:p>
            <a:pPr algn="ctr"/>
            <a:r>
              <a:rPr lang="en-GB" sz="3600" b="1" dirty="0" smtClean="0">
                <a:solidFill>
                  <a:srgbClr val="002060"/>
                </a:solidFill>
                <a:latin typeface="Century Gothic" pitchFamily="34" charset="0"/>
              </a:rPr>
              <a:t>Phase 5: introducing more graphemes</a:t>
            </a:r>
            <a:endParaRPr lang="en-GB" sz="3600" dirty="0">
              <a:solidFill>
                <a:srgbClr val="002060"/>
              </a:solidFill>
              <a:latin typeface="Century Gothic"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963545313"/>
              </p:ext>
            </p:extLst>
          </p:nvPr>
        </p:nvGraphicFramePr>
        <p:xfrm>
          <a:off x="395536" y="2132856"/>
          <a:ext cx="6911653" cy="1856720"/>
        </p:xfrm>
        <a:graphic>
          <a:graphicData uri="http://schemas.openxmlformats.org/drawingml/2006/table">
            <a:tbl>
              <a:tblPr firstRow="1" bandRow="1">
                <a:tableStyleId>{69CF1AB2-1976-4502-BF36-3FF5EA218861}</a:tableStyleId>
              </a:tblPr>
              <a:tblGrid>
                <a:gridCol w="987379">
                  <a:extLst>
                    <a:ext uri="{9D8B030D-6E8A-4147-A177-3AD203B41FA5}">
                      <a16:colId xmlns:a16="http://schemas.microsoft.com/office/drawing/2014/main" val="20000"/>
                    </a:ext>
                  </a:extLst>
                </a:gridCol>
                <a:gridCol w="987379">
                  <a:extLst>
                    <a:ext uri="{9D8B030D-6E8A-4147-A177-3AD203B41FA5}">
                      <a16:colId xmlns:a16="http://schemas.microsoft.com/office/drawing/2014/main" val="20001"/>
                    </a:ext>
                  </a:extLst>
                </a:gridCol>
                <a:gridCol w="987379">
                  <a:extLst>
                    <a:ext uri="{9D8B030D-6E8A-4147-A177-3AD203B41FA5}">
                      <a16:colId xmlns:a16="http://schemas.microsoft.com/office/drawing/2014/main" val="20002"/>
                    </a:ext>
                  </a:extLst>
                </a:gridCol>
                <a:gridCol w="987379">
                  <a:extLst>
                    <a:ext uri="{9D8B030D-6E8A-4147-A177-3AD203B41FA5}">
                      <a16:colId xmlns:a16="http://schemas.microsoft.com/office/drawing/2014/main" val="20003"/>
                    </a:ext>
                  </a:extLst>
                </a:gridCol>
                <a:gridCol w="987379">
                  <a:extLst>
                    <a:ext uri="{9D8B030D-6E8A-4147-A177-3AD203B41FA5}">
                      <a16:colId xmlns:a16="http://schemas.microsoft.com/office/drawing/2014/main" val="20004"/>
                    </a:ext>
                  </a:extLst>
                </a:gridCol>
                <a:gridCol w="987379">
                  <a:extLst>
                    <a:ext uri="{9D8B030D-6E8A-4147-A177-3AD203B41FA5}">
                      <a16:colId xmlns:a16="http://schemas.microsoft.com/office/drawing/2014/main" val="20005"/>
                    </a:ext>
                  </a:extLst>
                </a:gridCol>
                <a:gridCol w="987379">
                  <a:extLst>
                    <a:ext uri="{9D8B030D-6E8A-4147-A177-3AD203B41FA5}">
                      <a16:colId xmlns:a16="http://schemas.microsoft.com/office/drawing/2014/main" val="20006"/>
                    </a:ext>
                  </a:extLst>
                </a:gridCol>
              </a:tblGrid>
              <a:tr h="370840">
                <a:tc>
                  <a:txBody>
                    <a:bodyPr/>
                    <a:lstStyle/>
                    <a:p>
                      <a:r>
                        <a:rPr lang="en-GB" sz="3200" b="0" dirty="0" smtClean="0">
                          <a:solidFill>
                            <a:srgbClr val="002060"/>
                          </a:solidFill>
                        </a:rPr>
                        <a:t>ay</a:t>
                      </a:r>
                      <a:endParaRPr lang="en-GB" sz="3200" b="0" dirty="0">
                        <a:solidFill>
                          <a:srgbClr val="002060"/>
                        </a:solidFill>
                      </a:endParaRPr>
                    </a:p>
                  </a:txBody>
                  <a:tcPr/>
                </a:tc>
                <a:tc>
                  <a:txBody>
                    <a:bodyPr/>
                    <a:lstStyle/>
                    <a:p>
                      <a:r>
                        <a:rPr lang="en-GB" sz="3200" b="0" dirty="0" err="1" smtClean="0">
                          <a:solidFill>
                            <a:srgbClr val="002060"/>
                          </a:solidFill>
                        </a:rPr>
                        <a:t>ou</a:t>
                      </a:r>
                      <a:endParaRPr lang="en-GB" sz="3200" b="0" dirty="0">
                        <a:solidFill>
                          <a:srgbClr val="002060"/>
                        </a:solidFill>
                      </a:endParaRPr>
                    </a:p>
                  </a:txBody>
                  <a:tcPr/>
                </a:tc>
                <a:tc>
                  <a:txBody>
                    <a:bodyPr/>
                    <a:lstStyle/>
                    <a:p>
                      <a:r>
                        <a:rPr lang="en-GB" sz="3200" b="0" dirty="0" err="1" smtClean="0">
                          <a:solidFill>
                            <a:srgbClr val="002060"/>
                          </a:solidFill>
                        </a:rPr>
                        <a:t>ie</a:t>
                      </a:r>
                      <a:endParaRPr lang="en-GB" sz="3200" b="0" dirty="0">
                        <a:solidFill>
                          <a:srgbClr val="002060"/>
                        </a:solidFill>
                      </a:endParaRPr>
                    </a:p>
                  </a:txBody>
                  <a:tcPr/>
                </a:tc>
                <a:tc>
                  <a:txBody>
                    <a:bodyPr/>
                    <a:lstStyle/>
                    <a:p>
                      <a:r>
                        <a:rPr lang="en-GB" sz="3200" b="0" dirty="0" err="1" smtClean="0">
                          <a:solidFill>
                            <a:srgbClr val="002060"/>
                          </a:solidFill>
                        </a:rPr>
                        <a:t>ea</a:t>
                      </a:r>
                      <a:endParaRPr lang="en-GB" sz="3200" b="0" dirty="0">
                        <a:solidFill>
                          <a:srgbClr val="002060"/>
                        </a:solidFill>
                      </a:endParaRPr>
                    </a:p>
                  </a:txBody>
                  <a:tcPr/>
                </a:tc>
                <a:tc>
                  <a:txBody>
                    <a:bodyPr/>
                    <a:lstStyle/>
                    <a:p>
                      <a:r>
                        <a:rPr lang="en-GB" sz="3200" b="0" dirty="0" err="1" smtClean="0">
                          <a:solidFill>
                            <a:srgbClr val="002060"/>
                          </a:solidFill>
                        </a:rPr>
                        <a:t>oy</a:t>
                      </a:r>
                      <a:endParaRPr lang="en-GB" sz="3200" b="0" dirty="0">
                        <a:solidFill>
                          <a:srgbClr val="002060"/>
                        </a:solidFill>
                      </a:endParaRPr>
                    </a:p>
                  </a:txBody>
                  <a:tcPr/>
                </a:tc>
                <a:tc>
                  <a:txBody>
                    <a:bodyPr/>
                    <a:lstStyle/>
                    <a:p>
                      <a:r>
                        <a:rPr lang="en-GB" sz="3200" b="0" dirty="0" err="1" smtClean="0">
                          <a:solidFill>
                            <a:srgbClr val="002060"/>
                          </a:solidFill>
                        </a:rPr>
                        <a:t>ir</a:t>
                      </a:r>
                      <a:endParaRPr lang="en-GB" sz="3200" b="0" dirty="0">
                        <a:solidFill>
                          <a:srgbClr val="002060"/>
                        </a:solidFill>
                      </a:endParaRPr>
                    </a:p>
                  </a:txBody>
                  <a:tcPr/>
                </a:tc>
                <a:tc>
                  <a:txBody>
                    <a:bodyPr/>
                    <a:lstStyle/>
                    <a:p>
                      <a:r>
                        <a:rPr lang="en-GB" sz="3200" b="0" dirty="0" err="1" smtClean="0">
                          <a:solidFill>
                            <a:srgbClr val="002060"/>
                          </a:solidFill>
                        </a:rPr>
                        <a:t>ue</a:t>
                      </a:r>
                      <a:endParaRPr lang="en-GB" sz="3200" b="0" dirty="0">
                        <a:solidFill>
                          <a:srgbClr val="002060"/>
                        </a:solidFill>
                      </a:endParaRPr>
                    </a:p>
                  </a:txBody>
                  <a:tcPr/>
                </a:tc>
                <a:extLst>
                  <a:ext uri="{0D108BD9-81ED-4DB2-BD59-A6C34878D82A}">
                    <a16:rowId xmlns:a16="http://schemas.microsoft.com/office/drawing/2014/main" val="10000"/>
                  </a:ext>
                </a:extLst>
              </a:tr>
              <a:tr h="370840">
                <a:tc>
                  <a:txBody>
                    <a:bodyPr/>
                    <a:lstStyle/>
                    <a:p>
                      <a:r>
                        <a:rPr lang="en-GB" sz="3200" dirty="0" smtClean="0">
                          <a:solidFill>
                            <a:srgbClr val="002060"/>
                          </a:solidFill>
                        </a:rPr>
                        <a:t>aw</a:t>
                      </a:r>
                      <a:endParaRPr lang="en-GB" sz="3200" dirty="0">
                        <a:solidFill>
                          <a:srgbClr val="002060"/>
                        </a:solidFill>
                      </a:endParaRPr>
                    </a:p>
                  </a:txBody>
                  <a:tcPr/>
                </a:tc>
                <a:tc>
                  <a:txBody>
                    <a:bodyPr/>
                    <a:lstStyle/>
                    <a:p>
                      <a:r>
                        <a:rPr lang="en-GB" sz="3200" dirty="0" err="1" smtClean="0">
                          <a:solidFill>
                            <a:srgbClr val="002060"/>
                          </a:solidFill>
                        </a:rPr>
                        <a:t>wh</a:t>
                      </a:r>
                      <a:endParaRPr lang="en-GB" sz="3200" dirty="0">
                        <a:solidFill>
                          <a:srgbClr val="002060"/>
                        </a:solidFill>
                      </a:endParaRPr>
                    </a:p>
                  </a:txBody>
                  <a:tcPr/>
                </a:tc>
                <a:tc>
                  <a:txBody>
                    <a:bodyPr/>
                    <a:lstStyle/>
                    <a:p>
                      <a:r>
                        <a:rPr lang="en-GB" sz="3200" dirty="0" err="1" smtClean="0">
                          <a:solidFill>
                            <a:srgbClr val="002060"/>
                          </a:solidFill>
                        </a:rPr>
                        <a:t>ph</a:t>
                      </a:r>
                      <a:endParaRPr lang="en-GB" sz="3200" dirty="0">
                        <a:solidFill>
                          <a:srgbClr val="002060"/>
                        </a:solidFill>
                      </a:endParaRPr>
                    </a:p>
                  </a:txBody>
                  <a:tcPr/>
                </a:tc>
                <a:tc>
                  <a:txBody>
                    <a:bodyPr/>
                    <a:lstStyle/>
                    <a:p>
                      <a:r>
                        <a:rPr lang="en-GB" sz="3200" dirty="0" err="1" smtClean="0">
                          <a:solidFill>
                            <a:srgbClr val="002060"/>
                          </a:solidFill>
                        </a:rPr>
                        <a:t>ew</a:t>
                      </a:r>
                      <a:endParaRPr lang="en-GB" sz="3200" dirty="0">
                        <a:solidFill>
                          <a:srgbClr val="002060"/>
                        </a:solidFill>
                      </a:endParaRPr>
                    </a:p>
                  </a:txBody>
                  <a:tcPr/>
                </a:tc>
                <a:tc>
                  <a:txBody>
                    <a:bodyPr/>
                    <a:lstStyle/>
                    <a:p>
                      <a:r>
                        <a:rPr lang="en-GB" sz="3200" dirty="0" err="1" smtClean="0">
                          <a:solidFill>
                            <a:srgbClr val="002060"/>
                          </a:solidFill>
                        </a:rPr>
                        <a:t>oe</a:t>
                      </a:r>
                      <a:endParaRPr lang="en-GB" sz="3200" dirty="0">
                        <a:solidFill>
                          <a:srgbClr val="002060"/>
                        </a:solidFill>
                      </a:endParaRPr>
                    </a:p>
                  </a:txBody>
                  <a:tcPr/>
                </a:tc>
                <a:tc>
                  <a:txBody>
                    <a:bodyPr/>
                    <a:lstStyle/>
                    <a:p>
                      <a:r>
                        <a:rPr lang="en-GB" sz="3200" dirty="0" smtClean="0">
                          <a:solidFill>
                            <a:srgbClr val="002060"/>
                          </a:solidFill>
                        </a:rPr>
                        <a:t>au</a:t>
                      </a:r>
                      <a:endParaRPr lang="en-GB" sz="3200" dirty="0">
                        <a:solidFill>
                          <a:srgbClr val="002060"/>
                        </a:solidFill>
                      </a:endParaRPr>
                    </a:p>
                  </a:txBody>
                  <a:tcPr/>
                </a:tc>
                <a:tc>
                  <a:txBody>
                    <a:bodyPr/>
                    <a:lstStyle/>
                    <a:p>
                      <a:endParaRPr lang="en-GB" sz="3200">
                        <a:solidFill>
                          <a:srgbClr val="002060"/>
                        </a:solidFill>
                      </a:endParaRPr>
                    </a:p>
                  </a:txBody>
                  <a:tcPr/>
                </a:tc>
                <a:extLst>
                  <a:ext uri="{0D108BD9-81ED-4DB2-BD59-A6C34878D82A}">
                    <a16:rowId xmlns:a16="http://schemas.microsoft.com/office/drawing/2014/main" val="10001"/>
                  </a:ext>
                </a:extLst>
              </a:tr>
              <a:tr h="698480">
                <a:tc>
                  <a:txBody>
                    <a:bodyPr/>
                    <a:lstStyle/>
                    <a:p>
                      <a:r>
                        <a:rPr lang="en-GB" sz="3200" dirty="0" smtClean="0">
                          <a:solidFill>
                            <a:srgbClr val="002060"/>
                          </a:solidFill>
                        </a:rPr>
                        <a:t>a-e</a:t>
                      </a:r>
                      <a:endParaRPr lang="en-GB" sz="3200" dirty="0">
                        <a:solidFill>
                          <a:srgbClr val="002060"/>
                        </a:solidFill>
                      </a:endParaRPr>
                    </a:p>
                  </a:txBody>
                  <a:tcPr/>
                </a:tc>
                <a:tc>
                  <a:txBody>
                    <a:bodyPr/>
                    <a:lstStyle/>
                    <a:p>
                      <a:r>
                        <a:rPr lang="en-GB" sz="3200" dirty="0" smtClean="0">
                          <a:solidFill>
                            <a:srgbClr val="002060"/>
                          </a:solidFill>
                        </a:rPr>
                        <a:t>e-e</a:t>
                      </a:r>
                      <a:endParaRPr lang="en-GB" sz="3200" dirty="0">
                        <a:solidFill>
                          <a:srgbClr val="002060"/>
                        </a:solidFill>
                      </a:endParaRPr>
                    </a:p>
                  </a:txBody>
                  <a:tcPr/>
                </a:tc>
                <a:tc>
                  <a:txBody>
                    <a:bodyPr/>
                    <a:lstStyle/>
                    <a:p>
                      <a:r>
                        <a:rPr lang="en-GB" sz="3200" dirty="0" smtClean="0">
                          <a:solidFill>
                            <a:srgbClr val="002060"/>
                          </a:solidFill>
                        </a:rPr>
                        <a:t>i-e</a:t>
                      </a:r>
                      <a:endParaRPr lang="en-GB" sz="3200" dirty="0">
                        <a:solidFill>
                          <a:srgbClr val="002060"/>
                        </a:solidFill>
                      </a:endParaRPr>
                    </a:p>
                  </a:txBody>
                  <a:tcPr/>
                </a:tc>
                <a:tc>
                  <a:txBody>
                    <a:bodyPr/>
                    <a:lstStyle/>
                    <a:p>
                      <a:r>
                        <a:rPr lang="en-GB" sz="3200" dirty="0" smtClean="0">
                          <a:solidFill>
                            <a:srgbClr val="002060"/>
                          </a:solidFill>
                        </a:rPr>
                        <a:t>o-e</a:t>
                      </a:r>
                      <a:endParaRPr lang="en-GB" sz="3200" dirty="0">
                        <a:solidFill>
                          <a:srgbClr val="002060"/>
                        </a:solidFill>
                      </a:endParaRPr>
                    </a:p>
                  </a:txBody>
                  <a:tcPr/>
                </a:tc>
                <a:tc>
                  <a:txBody>
                    <a:bodyPr/>
                    <a:lstStyle/>
                    <a:p>
                      <a:r>
                        <a:rPr lang="en-GB" sz="3200" dirty="0" smtClean="0">
                          <a:solidFill>
                            <a:srgbClr val="002060"/>
                          </a:solidFill>
                        </a:rPr>
                        <a:t>e-e</a:t>
                      </a:r>
                      <a:endParaRPr lang="en-GB" sz="3200" dirty="0">
                        <a:solidFill>
                          <a:srgbClr val="002060"/>
                        </a:solidFill>
                      </a:endParaRPr>
                    </a:p>
                  </a:txBody>
                  <a:tcPr/>
                </a:tc>
                <a:tc>
                  <a:txBody>
                    <a:bodyPr/>
                    <a:lstStyle/>
                    <a:p>
                      <a:endParaRPr lang="en-GB" sz="3200" dirty="0">
                        <a:solidFill>
                          <a:srgbClr val="002060"/>
                        </a:solidFill>
                      </a:endParaRPr>
                    </a:p>
                  </a:txBody>
                  <a:tcPr/>
                </a:tc>
                <a:tc>
                  <a:txBody>
                    <a:bodyPr/>
                    <a:lstStyle/>
                    <a:p>
                      <a:endParaRPr lang="en-GB" sz="3200" dirty="0">
                        <a:solidFill>
                          <a:srgbClr val="002060"/>
                        </a:solidFill>
                      </a:endParaRPr>
                    </a:p>
                  </a:txBody>
                  <a:tcPr/>
                </a:tc>
                <a:extLst>
                  <a:ext uri="{0D108BD9-81ED-4DB2-BD59-A6C34878D82A}">
                    <a16:rowId xmlns:a16="http://schemas.microsoft.com/office/drawing/2014/main" val="10002"/>
                  </a:ext>
                </a:extLst>
              </a:tr>
            </a:tbl>
          </a:graphicData>
        </a:graphic>
      </p:graphicFrame>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250825" y="260350"/>
            <a:ext cx="8424863" cy="720378"/>
          </a:xfrm>
        </p:spPr>
        <p:txBody>
          <a:bodyPr>
            <a:noAutofit/>
          </a:bodyPr>
          <a:lstStyle/>
          <a:p>
            <a:pPr eaLnBrk="1" hangingPunct="1"/>
            <a:r>
              <a:rPr lang="en-GB" b="1" dirty="0" smtClean="0">
                <a:latin typeface="Century Gothic" pitchFamily="34" charset="0"/>
              </a:rPr>
              <a:t>Learning all the variations!</a:t>
            </a:r>
            <a:endParaRPr lang="en-US" b="1" dirty="0" smtClean="0">
              <a:latin typeface="Century Gothic" pitchFamily="34" charset="0"/>
            </a:endParaRPr>
          </a:p>
        </p:txBody>
      </p:sp>
      <p:sp>
        <p:nvSpPr>
          <p:cNvPr id="45059" name="Rectangle 3"/>
          <p:cNvSpPr>
            <a:spLocks noGrp="1" noChangeArrowheads="1"/>
          </p:cNvSpPr>
          <p:nvPr>
            <p:ph idx="1"/>
          </p:nvPr>
        </p:nvSpPr>
        <p:spPr>
          <a:xfrm>
            <a:off x="278532" y="1628800"/>
            <a:ext cx="8497639" cy="1297335"/>
          </a:xfrm>
        </p:spPr>
        <p:txBody>
          <a:bodyPr>
            <a:normAutofit/>
          </a:bodyPr>
          <a:lstStyle/>
          <a:p>
            <a:pPr marL="0" indent="0" eaLnBrk="1" hangingPunct="1">
              <a:buFontTx/>
              <a:buNone/>
            </a:pPr>
            <a:r>
              <a:rPr lang="en-GB" sz="2800" dirty="0" smtClean="0">
                <a:latin typeface="Century Gothic" pitchFamily="34" charset="0"/>
              </a:rPr>
              <a:t>Learning that the same phoneme can be represented in more than one way:</a:t>
            </a:r>
          </a:p>
        </p:txBody>
      </p:sp>
      <p:sp>
        <p:nvSpPr>
          <p:cNvPr id="3" name="Slide Number Placeholder 2"/>
          <p:cNvSpPr>
            <a:spLocks noGrp="1"/>
          </p:cNvSpPr>
          <p:nvPr>
            <p:ph type="sldNum" sz="quarter" idx="12"/>
          </p:nvPr>
        </p:nvSpPr>
        <p:spPr>
          <a:xfrm>
            <a:off x="7010400" y="6356350"/>
            <a:ext cx="2133600" cy="365125"/>
          </a:xfrm>
        </p:spPr>
        <p:txBody>
          <a:bodyPr/>
          <a:lstStyle/>
          <a:p>
            <a:pPr>
              <a:defRPr/>
            </a:pPr>
            <a:fld id="{073AA4E7-E380-4758-811A-54540C88C004}" type="slidenum">
              <a:rPr lang="en-GB" smtClean="0"/>
              <a:pPr>
                <a:defRPr/>
              </a:pPr>
              <a:t>27</a:t>
            </a:fld>
            <a:endParaRPr lang="en-GB" dirty="0"/>
          </a:p>
        </p:txBody>
      </p:sp>
      <p:sp>
        <p:nvSpPr>
          <p:cNvPr id="45061" name="Rectangle 4"/>
          <p:cNvSpPr>
            <a:spLocks noChangeArrowheads="1"/>
          </p:cNvSpPr>
          <p:nvPr/>
        </p:nvSpPr>
        <p:spPr bwMode="auto">
          <a:xfrm>
            <a:off x="566911" y="3047086"/>
            <a:ext cx="7920879" cy="1384995"/>
          </a:xfrm>
          <a:prstGeom prst="rect">
            <a:avLst/>
          </a:prstGeom>
          <a:noFill/>
          <a:ln w="9525">
            <a:noFill/>
            <a:miter lim="800000"/>
            <a:headEnd/>
            <a:tailEnd/>
          </a:ln>
        </p:spPr>
        <p:txBody>
          <a:bodyPr wrap="square" anchor="ctr">
            <a:spAutoFit/>
          </a:bodyPr>
          <a:lstStyle/>
          <a:p>
            <a:pPr lvl="1"/>
            <a:r>
              <a:rPr lang="en-US" sz="2800" b="1" dirty="0">
                <a:solidFill>
                  <a:srgbClr val="7030A0"/>
                </a:solidFill>
                <a:latin typeface="Century Gothic" pitchFamily="34" charset="0"/>
              </a:rPr>
              <a:t>b</a:t>
            </a:r>
            <a:r>
              <a:rPr lang="en-US" sz="2800" b="1" dirty="0" smtClean="0">
                <a:solidFill>
                  <a:srgbClr val="FF0000"/>
                </a:solidFill>
                <a:latin typeface="Century Gothic" pitchFamily="34" charset="0"/>
              </a:rPr>
              <a:t>ur</a:t>
            </a:r>
            <a:r>
              <a:rPr lang="en-US" sz="2800" b="1" dirty="0" smtClean="0">
                <a:solidFill>
                  <a:srgbClr val="7030A0"/>
                </a:solidFill>
                <a:latin typeface="Century Gothic" pitchFamily="34" charset="0"/>
              </a:rPr>
              <a:t>n                        f</a:t>
            </a:r>
            <a:r>
              <a:rPr lang="en-US" sz="2800" b="1" dirty="0" smtClean="0">
                <a:solidFill>
                  <a:srgbClr val="FF0000"/>
                </a:solidFill>
                <a:latin typeface="Century Gothic" pitchFamily="34" charset="0"/>
              </a:rPr>
              <a:t>ir</a:t>
            </a:r>
            <a:r>
              <a:rPr lang="en-US" sz="2800" b="1" dirty="0" smtClean="0">
                <a:solidFill>
                  <a:srgbClr val="7030A0"/>
                </a:solidFill>
                <a:latin typeface="Century Gothic" pitchFamily="34" charset="0"/>
              </a:rPr>
              <a:t>st                     t</a:t>
            </a:r>
            <a:r>
              <a:rPr lang="en-US" sz="2800" b="1" dirty="0" smtClean="0">
                <a:solidFill>
                  <a:srgbClr val="FF0000"/>
                </a:solidFill>
                <a:latin typeface="Century Gothic" pitchFamily="34" charset="0"/>
              </a:rPr>
              <a:t>er</a:t>
            </a:r>
            <a:r>
              <a:rPr lang="en-US" sz="2800" b="1" dirty="0" smtClean="0">
                <a:solidFill>
                  <a:srgbClr val="7030A0"/>
                </a:solidFill>
                <a:latin typeface="Century Gothic" pitchFamily="34" charset="0"/>
              </a:rPr>
              <a:t>m</a:t>
            </a:r>
            <a:endParaRPr lang="en-US" sz="2800" b="1" dirty="0">
              <a:solidFill>
                <a:srgbClr val="7030A0"/>
              </a:solidFill>
              <a:latin typeface="Century Gothic" pitchFamily="34" charset="0"/>
            </a:endParaRPr>
          </a:p>
          <a:p>
            <a:pPr lvl="1"/>
            <a:endParaRPr lang="en-US" sz="2800" b="1" dirty="0">
              <a:solidFill>
                <a:srgbClr val="7030A0"/>
              </a:solidFill>
              <a:latin typeface="Century Gothic" pitchFamily="34" charset="0"/>
            </a:endParaRPr>
          </a:p>
          <a:p>
            <a:pPr lvl="1"/>
            <a:r>
              <a:rPr lang="en-US" sz="2800" b="1" dirty="0">
                <a:solidFill>
                  <a:srgbClr val="7030A0"/>
                </a:solidFill>
                <a:latin typeface="Century Gothic" pitchFamily="34" charset="0"/>
              </a:rPr>
              <a:t>h</a:t>
            </a:r>
            <a:r>
              <a:rPr lang="en-US" sz="2800" b="1" dirty="0" smtClean="0">
                <a:solidFill>
                  <a:srgbClr val="FF0000"/>
                </a:solidFill>
                <a:latin typeface="Century Gothic" pitchFamily="34" charset="0"/>
              </a:rPr>
              <a:t>ear</a:t>
            </a:r>
            <a:r>
              <a:rPr lang="en-US" sz="2800" b="1" dirty="0" smtClean="0">
                <a:solidFill>
                  <a:srgbClr val="7030A0"/>
                </a:solidFill>
                <a:latin typeface="Century Gothic" pitchFamily="34" charset="0"/>
              </a:rPr>
              <a:t>d                    w</a:t>
            </a:r>
            <a:r>
              <a:rPr lang="en-US" sz="2800" b="1" dirty="0" smtClean="0">
                <a:solidFill>
                  <a:srgbClr val="FF0000"/>
                </a:solidFill>
                <a:latin typeface="Century Gothic" pitchFamily="34" charset="0"/>
              </a:rPr>
              <a:t>or</a:t>
            </a:r>
            <a:r>
              <a:rPr lang="en-US" sz="2800" b="1" dirty="0" smtClean="0">
                <a:solidFill>
                  <a:srgbClr val="7030A0"/>
                </a:solidFill>
                <a:latin typeface="Century Gothic" pitchFamily="34" charset="0"/>
              </a:rPr>
              <a:t>k</a:t>
            </a:r>
            <a:endParaRPr lang="en-US" sz="2800" b="1" dirty="0">
              <a:solidFill>
                <a:srgbClr val="7030A0"/>
              </a:solidFill>
              <a:latin typeface="Century Gothic" pitchFamily="34" charset="0"/>
            </a:endParaRP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idx="1"/>
          </p:nvPr>
        </p:nvSpPr>
        <p:spPr>
          <a:xfrm>
            <a:off x="395288" y="2493962"/>
            <a:ext cx="7489079" cy="3527325"/>
          </a:xfrm>
        </p:spPr>
        <p:txBody>
          <a:bodyPr>
            <a:noAutofit/>
          </a:bodyPr>
          <a:lstStyle/>
          <a:p>
            <a:pPr eaLnBrk="1" hangingPunct="1">
              <a:spcBef>
                <a:spcPct val="0"/>
              </a:spcBef>
              <a:spcAft>
                <a:spcPct val="120000"/>
              </a:spcAft>
              <a:buFontTx/>
              <a:buNone/>
            </a:pPr>
            <a:r>
              <a:rPr lang="en-GB" sz="2800" b="1" dirty="0" smtClean="0">
                <a:latin typeface="Century Gothic" pitchFamily="34" charset="0"/>
              </a:rPr>
              <a:t>       m</a:t>
            </a:r>
            <a:r>
              <a:rPr lang="en-GB" sz="2800" b="1" dirty="0" smtClean="0">
                <a:solidFill>
                  <a:srgbClr val="FF0000"/>
                </a:solidFill>
                <a:latin typeface="Century Gothic" pitchFamily="34" charset="0"/>
              </a:rPr>
              <a:t>ea</a:t>
            </a:r>
            <a:r>
              <a:rPr lang="en-GB" sz="2800" b="1" dirty="0" smtClean="0">
                <a:latin typeface="Century Gothic" pitchFamily="34" charset="0"/>
              </a:rPr>
              <a:t>t		br</a:t>
            </a:r>
            <a:r>
              <a:rPr lang="en-GB" sz="2800" b="1" dirty="0" smtClean="0">
                <a:solidFill>
                  <a:srgbClr val="FF0000"/>
                </a:solidFill>
                <a:latin typeface="Century Gothic" pitchFamily="34" charset="0"/>
              </a:rPr>
              <a:t>ea</a:t>
            </a:r>
            <a:r>
              <a:rPr lang="en-GB" sz="2800" b="1" dirty="0" smtClean="0">
                <a:latin typeface="Century Gothic" pitchFamily="34" charset="0"/>
              </a:rPr>
              <a:t>d</a:t>
            </a:r>
          </a:p>
          <a:p>
            <a:pPr eaLnBrk="1" hangingPunct="1">
              <a:spcBef>
                <a:spcPct val="0"/>
              </a:spcBef>
              <a:spcAft>
                <a:spcPct val="120000"/>
              </a:spcAft>
              <a:buFontTx/>
              <a:buNone/>
            </a:pPr>
            <a:r>
              <a:rPr lang="en-GB" sz="2800" b="1" dirty="0" smtClean="0">
                <a:latin typeface="Century Gothic" pitchFamily="34" charset="0"/>
              </a:rPr>
              <a:t>       h</a:t>
            </a:r>
            <a:r>
              <a:rPr lang="en-GB" sz="2800" b="1" dirty="0" smtClean="0">
                <a:solidFill>
                  <a:srgbClr val="FF0000"/>
                </a:solidFill>
                <a:latin typeface="Century Gothic" pitchFamily="34" charset="0"/>
              </a:rPr>
              <a:t>e</a:t>
            </a:r>
            <a:r>
              <a:rPr lang="en-GB" sz="2800" b="1" dirty="0" smtClean="0">
                <a:solidFill>
                  <a:srgbClr val="FF0066"/>
                </a:solidFill>
                <a:latin typeface="Century Gothic" pitchFamily="34" charset="0"/>
              </a:rPr>
              <a:t>		</a:t>
            </a:r>
            <a:r>
              <a:rPr lang="en-GB" sz="2800" b="1" dirty="0" smtClean="0">
                <a:latin typeface="Century Gothic" pitchFamily="34" charset="0"/>
              </a:rPr>
              <a:t>b</a:t>
            </a:r>
            <a:r>
              <a:rPr lang="en-GB" sz="2800" b="1" dirty="0" smtClean="0">
                <a:solidFill>
                  <a:srgbClr val="FF0000"/>
                </a:solidFill>
                <a:latin typeface="Century Gothic" pitchFamily="34" charset="0"/>
              </a:rPr>
              <a:t>e</a:t>
            </a:r>
            <a:r>
              <a:rPr lang="en-GB" sz="2800" b="1" dirty="0" smtClean="0">
                <a:latin typeface="Century Gothic" pitchFamily="34" charset="0"/>
              </a:rPr>
              <a:t>d</a:t>
            </a:r>
          </a:p>
          <a:p>
            <a:pPr eaLnBrk="1" hangingPunct="1">
              <a:spcBef>
                <a:spcPct val="0"/>
              </a:spcBef>
              <a:spcAft>
                <a:spcPct val="120000"/>
              </a:spcAft>
              <a:buFontTx/>
              <a:buNone/>
            </a:pPr>
            <a:r>
              <a:rPr lang="en-GB" sz="2800" b="1" dirty="0" smtClean="0">
                <a:latin typeface="Century Gothic" pitchFamily="34" charset="0"/>
              </a:rPr>
              <a:t>       b</a:t>
            </a:r>
            <a:r>
              <a:rPr lang="en-GB" sz="2800" b="1" dirty="0" smtClean="0">
                <a:solidFill>
                  <a:srgbClr val="FF0000"/>
                </a:solidFill>
                <a:latin typeface="Century Gothic" pitchFamily="34" charset="0"/>
              </a:rPr>
              <a:t>ear</a:t>
            </a:r>
            <a:r>
              <a:rPr lang="en-GB" sz="2800" b="1" dirty="0" smtClean="0">
                <a:solidFill>
                  <a:srgbClr val="FF0066"/>
                </a:solidFill>
                <a:latin typeface="Century Gothic" pitchFamily="34" charset="0"/>
              </a:rPr>
              <a:t>		</a:t>
            </a:r>
            <a:r>
              <a:rPr lang="en-GB" sz="2800" b="1" dirty="0" smtClean="0">
                <a:solidFill>
                  <a:srgbClr val="FF0000"/>
                </a:solidFill>
                <a:latin typeface="Century Gothic" pitchFamily="34" charset="0"/>
              </a:rPr>
              <a:t>hear</a:t>
            </a:r>
          </a:p>
          <a:p>
            <a:pPr eaLnBrk="1" hangingPunct="1">
              <a:spcBef>
                <a:spcPct val="0"/>
              </a:spcBef>
              <a:spcAft>
                <a:spcPct val="120000"/>
              </a:spcAft>
              <a:buFontTx/>
              <a:buNone/>
            </a:pPr>
            <a:r>
              <a:rPr lang="en-GB" sz="2800" b="1" dirty="0" smtClean="0">
                <a:latin typeface="Century Gothic" pitchFamily="34" charset="0"/>
              </a:rPr>
              <a:t>       c</a:t>
            </a:r>
            <a:r>
              <a:rPr lang="en-GB" sz="2800" b="1" dirty="0" smtClean="0">
                <a:solidFill>
                  <a:srgbClr val="FF0000"/>
                </a:solidFill>
                <a:latin typeface="Century Gothic" pitchFamily="34" charset="0"/>
              </a:rPr>
              <a:t>ow</a:t>
            </a:r>
            <a:r>
              <a:rPr lang="en-GB" sz="2800" b="1" dirty="0" smtClean="0">
                <a:solidFill>
                  <a:srgbClr val="FF0066"/>
                </a:solidFill>
                <a:latin typeface="Century Gothic" pitchFamily="34" charset="0"/>
              </a:rPr>
              <a:t>		</a:t>
            </a:r>
            <a:r>
              <a:rPr lang="en-GB" sz="2800" b="1" dirty="0" smtClean="0">
                <a:latin typeface="Century Gothic" pitchFamily="34" charset="0"/>
              </a:rPr>
              <a:t>l</a:t>
            </a:r>
            <a:r>
              <a:rPr lang="en-GB" sz="2800" b="1" dirty="0" smtClean="0">
                <a:solidFill>
                  <a:srgbClr val="FF0000"/>
                </a:solidFill>
                <a:latin typeface="Century Gothic" pitchFamily="34" charset="0"/>
              </a:rPr>
              <a:t>ow</a:t>
            </a:r>
          </a:p>
        </p:txBody>
      </p:sp>
      <p:sp>
        <p:nvSpPr>
          <p:cNvPr id="3" name="Slide Number Placeholder 2"/>
          <p:cNvSpPr>
            <a:spLocks noGrp="1"/>
          </p:cNvSpPr>
          <p:nvPr>
            <p:ph type="sldNum" sz="quarter" idx="12"/>
          </p:nvPr>
        </p:nvSpPr>
        <p:spPr>
          <a:xfrm>
            <a:off x="7010400" y="6356350"/>
            <a:ext cx="2133600" cy="365125"/>
          </a:xfrm>
        </p:spPr>
        <p:txBody>
          <a:bodyPr/>
          <a:lstStyle/>
          <a:p>
            <a:pPr>
              <a:defRPr/>
            </a:pPr>
            <a:fld id="{DE0FD44D-0853-43E6-8168-6FF11CA3C9E0}" type="slidenum">
              <a:rPr lang="en-GB" smtClean="0"/>
              <a:pPr>
                <a:defRPr/>
              </a:pPr>
              <a:t>28</a:t>
            </a:fld>
            <a:endParaRPr lang="en-GB" dirty="0"/>
          </a:p>
        </p:txBody>
      </p:sp>
      <p:sp>
        <p:nvSpPr>
          <p:cNvPr id="46084" name="Rectangle 3"/>
          <p:cNvSpPr>
            <a:spLocks noChangeArrowheads="1"/>
          </p:cNvSpPr>
          <p:nvPr/>
        </p:nvSpPr>
        <p:spPr bwMode="auto">
          <a:xfrm>
            <a:off x="395288" y="1341438"/>
            <a:ext cx="8137152" cy="830997"/>
          </a:xfrm>
          <a:prstGeom prst="rect">
            <a:avLst/>
          </a:prstGeom>
          <a:noFill/>
          <a:ln w="9525">
            <a:noFill/>
            <a:miter lim="800000"/>
            <a:headEnd/>
            <a:tailEnd/>
          </a:ln>
        </p:spPr>
        <p:txBody>
          <a:bodyPr wrap="square">
            <a:spAutoFit/>
          </a:bodyPr>
          <a:lstStyle/>
          <a:p>
            <a:r>
              <a:rPr lang="en-GB" sz="2400" dirty="0">
                <a:solidFill>
                  <a:srgbClr val="002060"/>
                </a:solidFill>
                <a:latin typeface="Century Gothic" pitchFamily="34" charset="0"/>
              </a:rPr>
              <a:t>Learning that a</a:t>
            </a:r>
            <a:r>
              <a:rPr lang="en-GB" sz="2400" dirty="0" smtClean="0">
                <a:solidFill>
                  <a:srgbClr val="002060"/>
                </a:solidFill>
                <a:latin typeface="Century Gothic" pitchFamily="34" charset="0"/>
              </a:rPr>
              <a:t> grapheme </a:t>
            </a:r>
            <a:r>
              <a:rPr lang="en-GB" sz="2400" dirty="0">
                <a:solidFill>
                  <a:srgbClr val="002060"/>
                </a:solidFill>
                <a:latin typeface="Century Gothic" pitchFamily="34" charset="0"/>
              </a:rPr>
              <a:t>can represent more than one phoneme</a:t>
            </a:r>
            <a:r>
              <a:rPr lang="en-GB" sz="1800" dirty="0">
                <a:solidFill>
                  <a:srgbClr val="002060"/>
                </a:solidFill>
                <a:latin typeface="Century Gothic" pitchFamily="34" charset="0"/>
              </a:rPr>
              <a:t>:</a:t>
            </a:r>
          </a:p>
        </p:txBody>
      </p:sp>
      <p:sp>
        <p:nvSpPr>
          <p:cNvPr id="46085" name="Rectangle 4"/>
          <p:cNvSpPr>
            <a:spLocks noChangeArrowheads="1"/>
          </p:cNvSpPr>
          <p:nvPr/>
        </p:nvSpPr>
        <p:spPr bwMode="auto">
          <a:xfrm>
            <a:off x="250825" y="0"/>
            <a:ext cx="8642350" cy="1631216"/>
          </a:xfrm>
          <a:prstGeom prst="rect">
            <a:avLst/>
          </a:prstGeom>
          <a:noFill/>
          <a:ln w="9525">
            <a:noFill/>
            <a:miter lim="800000"/>
            <a:headEnd/>
            <a:tailEnd/>
          </a:ln>
        </p:spPr>
        <p:txBody>
          <a:bodyPr wrap="square">
            <a:spAutoFit/>
          </a:bodyPr>
          <a:lstStyle/>
          <a:p>
            <a:endParaRPr lang="en-GB" sz="2800" b="1" dirty="0">
              <a:solidFill>
                <a:srgbClr val="A10043"/>
              </a:solidFill>
            </a:endParaRPr>
          </a:p>
          <a:p>
            <a:pPr algn="ctr"/>
            <a:r>
              <a:rPr lang="en-GB" sz="3600" b="1" dirty="0">
                <a:solidFill>
                  <a:srgbClr val="002060"/>
                </a:solidFill>
                <a:latin typeface="Century Gothic" pitchFamily="34" charset="0"/>
              </a:rPr>
              <a:t>Learning all the variations!</a:t>
            </a:r>
            <a:br>
              <a:rPr lang="en-GB" sz="3600" b="1" dirty="0">
                <a:solidFill>
                  <a:srgbClr val="002060"/>
                </a:solidFill>
                <a:latin typeface="Century Gothic" pitchFamily="34" charset="0"/>
              </a:rPr>
            </a:br>
            <a:endParaRPr lang="en-GB" sz="3600" b="1" dirty="0">
              <a:solidFill>
                <a:srgbClr val="002060"/>
              </a:solidFill>
              <a:latin typeface="Century Gothic" pitchFamily="34" charset="0"/>
            </a:endParaRP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395288" y="115888"/>
            <a:ext cx="8229600" cy="812800"/>
          </a:xfrm>
        </p:spPr>
        <p:txBody>
          <a:bodyPr>
            <a:normAutofit/>
          </a:bodyPr>
          <a:lstStyle/>
          <a:p>
            <a:pPr algn="r"/>
            <a:r>
              <a:rPr lang="en-GB" dirty="0" smtClean="0">
                <a:latin typeface="Century Gothic" panose="020B0502020202020204" pitchFamily="34" charset="0"/>
              </a:rPr>
              <a:t>                                            A Real Treat</a:t>
            </a:r>
          </a:p>
        </p:txBody>
      </p:sp>
      <p:sp>
        <p:nvSpPr>
          <p:cNvPr id="47107" name="Rectangle 3"/>
          <p:cNvSpPr>
            <a:spLocks noGrp="1" noChangeArrowheads="1"/>
          </p:cNvSpPr>
          <p:nvPr>
            <p:ph idx="1"/>
          </p:nvPr>
        </p:nvSpPr>
        <p:spPr>
          <a:xfrm>
            <a:off x="179388" y="1143000"/>
            <a:ext cx="8713092" cy="5072063"/>
          </a:xfrm>
        </p:spPr>
        <p:txBody>
          <a:bodyPr>
            <a:normAutofit/>
          </a:bodyPr>
          <a:lstStyle/>
          <a:p>
            <a:pPr>
              <a:buFontTx/>
              <a:buNone/>
            </a:pPr>
            <a:r>
              <a:rPr lang="en-GB" sz="2400" dirty="0" smtClean="0">
                <a:latin typeface="Century Gothic" panose="020B0502020202020204" pitchFamily="34" charset="0"/>
              </a:rPr>
              <a:t>   Tom was very happy. It was the weekend and he was off to the beach with his mum and dad, his puppy and baby Pete.</a:t>
            </a:r>
          </a:p>
          <a:p>
            <a:pPr>
              <a:buFontTx/>
              <a:buNone/>
            </a:pPr>
            <a:r>
              <a:rPr lang="en-GB" sz="2400" dirty="0" smtClean="0">
                <a:latin typeface="Century Gothic" panose="020B0502020202020204" pitchFamily="34" charset="0"/>
              </a:rPr>
              <a:t>    ‘Help me pack the green bag,’ said mum. ‘We need sun cream and lots to eat.’</a:t>
            </a:r>
          </a:p>
          <a:p>
            <a:pPr>
              <a:buFontTx/>
              <a:buNone/>
            </a:pPr>
            <a:r>
              <a:rPr lang="en-GB" sz="2400" dirty="0" smtClean="0">
                <a:latin typeface="Century Gothic" panose="020B0502020202020204" pitchFamily="34" charset="0"/>
              </a:rPr>
              <a:t>    Tom got into his seat in the back of the car and the puppy got on his knee. Pete held his toy sheep. Off they went. Beep! Beep!</a:t>
            </a:r>
          </a:p>
          <a:p>
            <a:pPr>
              <a:buFontTx/>
              <a:buNone/>
            </a:pPr>
            <a:r>
              <a:rPr lang="en-GB" sz="2400" dirty="0" smtClean="0">
                <a:latin typeface="Century Gothic" panose="020B0502020202020204" pitchFamily="34" charset="0"/>
              </a:rPr>
              <a:t>    At the end of the street there was a big truck. It had lost a wheel.</a:t>
            </a:r>
          </a:p>
          <a:p>
            <a:pPr>
              <a:buFontTx/>
              <a:buNone/>
            </a:pPr>
            <a:r>
              <a:rPr lang="en-GB" sz="2400" dirty="0" smtClean="0">
                <a:latin typeface="Century Gothic" panose="020B0502020202020204" pitchFamily="34" charset="0"/>
              </a:rPr>
              <a:t>   ‘Oh, no,’ said Tom. ‘We’ll be here for a week!’</a:t>
            </a:r>
          </a:p>
          <a:p>
            <a:pPr>
              <a:buFontTx/>
              <a:buNone/>
            </a:pPr>
            <a:r>
              <a:rPr lang="en-GB" sz="2400" dirty="0" smtClean="0">
                <a:latin typeface="Century Gothic" panose="020B0502020202020204" pitchFamily="34" charset="0"/>
              </a:rPr>
              <a:t>    Dad went to speak to the driver to see if he could help.</a:t>
            </a:r>
          </a:p>
        </p:txBody>
      </p:sp>
      <p:sp>
        <p:nvSpPr>
          <p:cNvPr id="3" name="Slide Number Placeholder 2"/>
          <p:cNvSpPr>
            <a:spLocks noGrp="1"/>
          </p:cNvSpPr>
          <p:nvPr>
            <p:ph type="sldNum" sz="quarter" idx="12"/>
          </p:nvPr>
        </p:nvSpPr>
        <p:spPr>
          <a:xfrm>
            <a:off x="7010400" y="6356350"/>
            <a:ext cx="2133600" cy="365125"/>
          </a:xfrm>
        </p:spPr>
        <p:txBody>
          <a:bodyPr/>
          <a:lstStyle/>
          <a:p>
            <a:pPr>
              <a:defRPr/>
            </a:pPr>
            <a:fld id="{845D3CC9-A502-4CBC-A887-D9A46D3CBC83}" type="slidenum">
              <a:rPr lang="en-GB" smtClean="0"/>
              <a:pPr>
                <a:defRPr/>
              </a:pPr>
              <a:t>29</a:t>
            </a:fld>
            <a:endParaRPr lang="en-GB" dirty="0"/>
          </a:p>
        </p:txBody>
      </p:sp>
      <p:pic>
        <p:nvPicPr>
          <p:cNvPr id="47109" name="Picture 4" descr="j0199711"/>
          <p:cNvPicPr>
            <a:picLocks noChangeAspect="1" noChangeArrowheads="1"/>
          </p:cNvPicPr>
          <p:nvPr/>
        </p:nvPicPr>
        <p:blipFill>
          <a:blip r:embed="rId3" cstate="print"/>
          <a:srcRect/>
          <a:stretch>
            <a:fillRect/>
          </a:stretch>
        </p:blipFill>
        <p:spPr bwMode="auto">
          <a:xfrm>
            <a:off x="395288" y="115888"/>
            <a:ext cx="977900" cy="108108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468313" y="0"/>
            <a:ext cx="8229600" cy="1196975"/>
          </a:xfrm>
        </p:spPr>
        <p:txBody>
          <a:bodyPr/>
          <a:lstStyle/>
          <a:p>
            <a:pPr algn="r"/>
            <a:r>
              <a:rPr lang="en-GB" b="1" dirty="0" smtClean="0"/>
              <a:t>A Real Treat</a:t>
            </a:r>
          </a:p>
        </p:txBody>
      </p:sp>
      <p:sp>
        <p:nvSpPr>
          <p:cNvPr id="48131" name="Rectangle 3"/>
          <p:cNvSpPr>
            <a:spLocks noGrp="1" noChangeArrowheads="1"/>
          </p:cNvSpPr>
          <p:nvPr>
            <p:ph idx="1"/>
          </p:nvPr>
        </p:nvSpPr>
        <p:spPr>
          <a:xfrm>
            <a:off x="203200" y="1125538"/>
            <a:ext cx="8617271" cy="5327650"/>
          </a:xfrm>
        </p:spPr>
        <p:txBody>
          <a:bodyPr>
            <a:normAutofit/>
          </a:bodyPr>
          <a:lstStyle/>
          <a:p>
            <a:pPr>
              <a:buFontTx/>
              <a:buNone/>
            </a:pPr>
            <a:r>
              <a:rPr lang="en-GB" sz="2400" dirty="0" smtClean="0">
                <a:latin typeface="Century Gothic" panose="020B0502020202020204" pitchFamily="34" charset="0"/>
              </a:rPr>
              <a:t>   Tom was ver</a:t>
            </a:r>
            <a:r>
              <a:rPr lang="en-GB" sz="2400" dirty="0" smtClean="0">
                <a:solidFill>
                  <a:srgbClr val="FF3300"/>
                </a:solidFill>
                <a:latin typeface="Century Gothic" panose="020B0502020202020204" pitchFamily="34" charset="0"/>
              </a:rPr>
              <a:t>y </a:t>
            </a:r>
            <a:r>
              <a:rPr lang="en-GB" sz="2400" dirty="0" smtClean="0">
                <a:latin typeface="Century Gothic" panose="020B0502020202020204" pitchFamily="34" charset="0"/>
              </a:rPr>
              <a:t>happ</a:t>
            </a:r>
            <a:r>
              <a:rPr lang="en-GB" sz="2400" dirty="0" smtClean="0">
                <a:solidFill>
                  <a:srgbClr val="FF3300"/>
                </a:solidFill>
                <a:latin typeface="Century Gothic" panose="020B0502020202020204" pitchFamily="34" charset="0"/>
              </a:rPr>
              <a:t>y</a:t>
            </a:r>
            <a:r>
              <a:rPr lang="en-GB" sz="2400" dirty="0" smtClean="0">
                <a:latin typeface="Century Gothic" panose="020B0502020202020204" pitchFamily="34" charset="0"/>
              </a:rPr>
              <a:t>. It was the w</a:t>
            </a:r>
            <a:r>
              <a:rPr lang="en-GB" sz="2400" dirty="0" smtClean="0">
                <a:solidFill>
                  <a:srgbClr val="FF3300"/>
                </a:solidFill>
                <a:latin typeface="Century Gothic" panose="020B0502020202020204" pitchFamily="34" charset="0"/>
              </a:rPr>
              <a:t>ee</a:t>
            </a:r>
            <a:r>
              <a:rPr lang="en-GB" sz="2400" dirty="0" smtClean="0">
                <a:latin typeface="Century Gothic" panose="020B0502020202020204" pitchFamily="34" charset="0"/>
              </a:rPr>
              <a:t>kend and h</a:t>
            </a:r>
            <a:r>
              <a:rPr lang="en-GB" sz="2400" dirty="0" smtClean="0">
                <a:solidFill>
                  <a:srgbClr val="FF3300"/>
                </a:solidFill>
                <a:latin typeface="Century Gothic" panose="020B0502020202020204" pitchFamily="34" charset="0"/>
              </a:rPr>
              <a:t>e</a:t>
            </a:r>
            <a:r>
              <a:rPr lang="en-GB" sz="2400" dirty="0" smtClean="0">
                <a:latin typeface="Century Gothic" panose="020B0502020202020204" pitchFamily="34" charset="0"/>
              </a:rPr>
              <a:t> was off to the b</a:t>
            </a:r>
            <a:r>
              <a:rPr lang="en-GB" sz="2400" dirty="0" smtClean="0">
                <a:solidFill>
                  <a:srgbClr val="FF3300"/>
                </a:solidFill>
                <a:latin typeface="Century Gothic" panose="020B0502020202020204" pitchFamily="34" charset="0"/>
              </a:rPr>
              <a:t>ea</a:t>
            </a:r>
            <a:r>
              <a:rPr lang="en-GB" sz="2400" dirty="0" smtClean="0">
                <a:latin typeface="Century Gothic" panose="020B0502020202020204" pitchFamily="34" charset="0"/>
              </a:rPr>
              <a:t>ch with his mum and dad, his pupp</a:t>
            </a:r>
            <a:r>
              <a:rPr lang="en-GB" sz="2400" dirty="0" smtClean="0">
                <a:solidFill>
                  <a:srgbClr val="FF3300"/>
                </a:solidFill>
                <a:latin typeface="Century Gothic" panose="020B0502020202020204" pitchFamily="34" charset="0"/>
              </a:rPr>
              <a:t>y</a:t>
            </a:r>
            <a:r>
              <a:rPr lang="en-GB" sz="2400" dirty="0" smtClean="0">
                <a:latin typeface="Century Gothic" panose="020B0502020202020204" pitchFamily="34" charset="0"/>
              </a:rPr>
              <a:t> and bab</a:t>
            </a:r>
            <a:r>
              <a:rPr lang="en-GB" sz="2400" dirty="0" smtClean="0">
                <a:solidFill>
                  <a:srgbClr val="FF3300"/>
                </a:solidFill>
                <a:latin typeface="Century Gothic" panose="020B0502020202020204" pitchFamily="34" charset="0"/>
              </a:rPr>
              <a:t>y</a:t>
            </a:r>
            <a:r>
              <a:rPr lang="en-GB" sz="2400" dirty="0" smtClean="0">
                <a:solidFill>
                  <a:schemeClr val="accent2"/>
                </a:solidFill>
                <a:latin typeface="Century Gothic" panose="020B0502020202020204" pitchFamily="34" charset="0"/>
              </a:rPr>
              <a:t> </a:t>
            </a:r>
            <a:r>
              <a:rPr lang="en-GB" sz="2400" dirty="0" smtClean="0">
                <a:latin typeface="Century Gothic" panose="020B0502020202020204" pitchFamily="34" charset="0"/>
              </a:rPr>
              <a:t>P</a:t>
            </a:r>
            <a:r>
              <a:rPr lang="en-GB" sz="2400" dirty="0" smtClean="0">
                <a:solidFill>
                  <a:srgbClr val="FF3300"/>
                </a:solidFill>
                <a:latin typeface="Century Gothic" panose="020B0502020202020204" pitchFamily="34" charset="0"/>
              </a:rPr>
              <a:t>e</a:t>
            </a:r>
            <a:r>
              <a:rPr lang="en-GB" sz="2400" dirty="0" smtClean="0">
                <a:latin typeface="Century Gothic" panose="020B0502020202020204" pitchFamily="34" charset="0"/>
              </a:rPr>
              <a:t>t</a:t>
            </a:r>
            <a:r>
              <a:rPr lang="en-GB" sz="2400" dirty="0" smtClean="0">
                <a:solidFill>
                  <a:srgbClr val="FF3300"/>
                </a:solidFill>
                <a:latin typeface="Century Gothic" panose="020B0502020202020204" pitchFamily="34" charset="0"/>
              </a:rPr>
              <a:t>e</a:t>
            </a:r>
            <a:r>
              <a:rPr lang="en-GB" sz="2400" dirty="0" smtClean="0">
                <a:latin typeface="Century Gothic" panose="020B0502020202020204" pitchFamily="34" charset="0"/>
              </a:rPr>
              <a:t>.</a:t>
            </a:r>
          </a:p>
          <a:p>
            <a:pPr>
              <a:buFontTx/>
              <a:buNone/>
            </a:pPr>
            <a:r>
              <a:rPr lang="en-GB" sz="2400" dirty="0" smtClean="0">
                <a:latin typeface="Century Gothic" panose="020B0502020202020204" pitchFamily="34" charset="0"/>
              </a:rPr>
              <a:t>    ‘Help m</a:t>
            </a:r>
            <a:r>
              <a:rPr lang="en-GB" sz="2400" dirty="0" smtClean="0">
                <a:solidFill>
                  <a:srgbClr val="FF3300"/>
                </a:solidFill>
                <a:latin typeface="Century Gothic" panose="020B0502020202020204" pitchFamily="34" charset="0"/>
              </a:rPr>
              <a:t>e </a:t>
            </a:r>
            <a:r>
              <a:rPr lang="en-GB" sz="2400" dirty="0" smtClean="0">
                <a:latin typeface="Century Gothic" panose="020B0502020202020204" pitchFamily="34" charset="0"/>
              </a:rPr>
              <a:t>pack the gr</a:t>
            </a:r>
            <a:r>
              <a:rPr lang="en-GB" sz="2400" dirty="0" smtClean="0">
                <a:solidFill>
                  <a:srgbClr val="FF3300"/>
                </a:solidFill>
                <a:latin typeface="Century Gothic" panose="020B0502020202020204" pitchFamily="34" charset="0"/>
              </a:rPr>
              <a:t>ee</a:t>
            </a:r>
            <a:r>
              <a:rPr lang="en-GB" sz="2400" dirty="0" smtClean="0">
                <a:latin typeface="Century Gothic" panose="020B0502020202020204" pitchFamily="34" charset="0"/>
              </a:rPr>
              <a:t>n bag,’ said mum. ‘W</a:t>
            </a:r>
            <a:r>
              <a:rPr lang="en-GB" sz="2400" dirty="0" smtClean="0">
                <a:solidFill>
                  <a:srgbClr val="FF3300"/>
                </a:solidFill>
                <a:latin typeface="Century Gothic" panose="020B0502020202020204" pitchFamily="34" charset="0"/>
              </a:rPr>
              <a:t>e</a:t>
            </a:r>
            <a:r>
              <a:rPr lang="en-GB" sz="2400" dirty="0" smtClean="0">
                <a:latin typeface="Century Gothic" panose="020B0502020202020204" pitchFamily="34" charset="0"/>
              </a:rPr>
              <a:t> n</a:t>
            </a:r>
            <a:r>
              <a:rPr lang="en-GB" sz="2400" dirty="0" smtClean="0">
                <a:solidFill>
                  <a:srgbClr val="FF3300"/>
                </a:solidFill>
                <a:latin typeface="Century Gothic" panose="020B0502020202020204" pitchFamily="34" charset="0"/>
              </a:rPr>
              <a:t>ee</a:t>
            </a:r>
            <a:r>
              <a:rPr lang="en-GB" sz="2400" dirty="0" smtClean="0">
                <a:latin typeface="Century Gothic" panose="020B0502020202020204" pitchFamily="34" charset="0"/>
              </a:rPr>
              <a:t>d sun cr</a:t>
            </a:r>
            <a:r>
              <a:rPr lang="en-GB" sz="2400" dirty="0" smtClean="0">
                <a:solidFill>
                  <a:srgbClr val="FF3300"/>
                </a:solidFill>
                <a:latin typeface="Century Gothic" panose="020B0502020202020204" pitchFamily="34" charset="0"/>
              </a:rPr>
              <a:t>ea</a:t>
            </a:r>
            <a:r>
              <a:rPr lang="en-GB" sz="2400" dirty="0" smtClean="0">
                <a:latin typeface="Century Gothic" panose="020B0502020202020204" pitchFamily="34" charset="0"/>
              </a:rPr>
              <a:t>m and lots to </a:t>
            </a:r>
            <a:r>
              <a:rPr lang="en-GB" sz="2400" dirty="0" smtClean="0">
                <a:solidFill>
                  <a:srgbClr val="FF3300"/>
                </a:solidFill>
                <a:latin typeface="Century Gothic" panose="020B0502020202020204" pitchFamily="34" charset="0"/>
              </a:rPr>
              <a:t>ea</a:t>
            </a:r>
            <a:r>
              <a:rPr lang="en-GB" sz="2400" dirty="0" smtClean="0">
                <a:latin typeface="Century Gothic" panose="020B0502020202020204" pitchFamily="34" charset="0"/>
              </a:rPr>
              <a:t>t.’</a:t>
            </a:r>
          </a:p>
          <a:p>
            <a:pPr>
              <a:buFontTx/>
              <a:buNone/>
            </a:pPr>
            <a:r>
              <a:rPr lang="en-GB" sz="2400" dirty="0" smtClean="0">
                <a:latin typeface="Century Gothic" panose="020B0502020202020204" pitchFamily="34" charset="0"/>
              </a:rPr>
              <a:t>    Tom got into his s</a:t>
            </a:r>
            <a:r>
              <a:rPr lang="en-GB" sz="2400" dirty="0" smtClean="0">
                <a:solidFill>
                  <a:srgbClr val="FF3300"/>
                </a:solidFill>
                <a:latin typeface="Century Gothic" panose="020B0502020202020204" pitchFamily="34" charset="0"/>
              </a:rPr>
              <a:t>ea</a:t>
            </a:r>
            <a:r>
              <a:rPr lang="en-GB" sz="2400" dirty="0" smtClean="0">
                <a:latin typeface="Century Gothic" panose="020B0502020202020204" pitchFamily="34" charset="0"/>
              </a:rPr>
              <a:t>t in the back of the car and the pupp</a:t>
            </a:r>
            <a:r>
              <a:rPr lang="en-GB" sz="2400" dirty="0" smtClean="0">
                <a:solidFill>
                  <a:srgbClr val="FF3300"/>
                </a:solidFill>
                <a:latin typeface="Century Gothic" panose="020B0502020202020204" pitchFamily="34" charset="0"/>
              </a:rPr>
              <a:t>y </a:t>
            </a:r>
            <a:r>
              <a:rPr lang="en-GB" sz="2400" dirty="0" smtClean="0">
                <a:latin typeface="Century Gothic" panose="020B0502020202020204" pitchFamily="34" charset="0"/>
              </a:rPr>
              <a:t>got on his kn</a:t>
            </a:r>
            <a:r>
              <a:rPr lang="en-GB" sz="2400" dirty="0" smtClean="0">
                <a:solidFill>
                  <a:srgbClr val="FF3300"/>
                </a:solidFill>
                <a:latin typeface="Century Gothic" panose="020B0502020202020204" pitchFamily="34" charset="0"/>
              </a:rPr>
              <a:t>ee</a:t>
            </a:r>
            <a:r>
              <a:rPr lang="en-GB" sz="2400" dirty="0" smtClean="0">
                <a:latin typeface="Century Gothic" panose="020B0502020202020204" pitchFamily="34" charset="0"/>
              </a:rPr>
              <a:t>. P</a:t>
            </a:r>
            <a:r>
              <a:rPr lang="en-GB" sz="2400" dirty="0" smtClean="0">
                <a:solidFill>
                  <a:srgbClr val="FF3300"/>
                </a:solidFill>
                <a:latin typeface="Century Gothic" panose="020B0502020202020204" pitchFamily="34" charset="0"/>
              </a:rPr>
              <a:t>e</a:t>
            </a:r>
            <a:r>
              <a:rPr lang="en-GB" sz="2400" dirty="0" smtClean="0">
                <a:latin typeface="Century Gothic" panose="020B0502020202020204" pitchFamily="34" charset="0"/>
              </a:rPr>
              <a:t>t</a:t>
            </a:r>
            <a:r>
              <a:rPr lang="en-GB" sz="2400" dirty="0" smtClean="0">
                <a:solidFill>
                  <a:srgbClr val="FF3300"/>
                </a:solidFill>
                <a:latin typeface="Century Gothic" panose="020B0502020202020204" pitchFamily="34" charset="0"/>
              </a:rPr>
              <a:t>e</a:t>
            </a:r>
            <a:r>
              <a:rPr lang="en-GB" sz="2400" dirty="0" smtClean="0">
                <a:latin typeface="Century Gothic" panose="020B0502020202020204" pitchFamily="34" charset="0"/>
              </a:rPr>
              <a:t> held his toy sh</a:t>
            </a:r>
            <a:r>
              <a:rPr lang="en-GB" sz="2400" dirty="0" smtClean="0">
                <a:solidFill>
                  <a:srgbClr val="FF3300"/>
                </a:solidFill>
                <a:latin typeface="Century Gothic" panose="020B0502020202020204" pitchFamily="34" charset="0"/>
              </a:rPr>
              <a:t>ee</a:t>
            </a:r>
            <a:r>
              <a:rPr lang="en-GB" sz="2400" dirty="0" smtClean="0">
                <a:latin typeface="Century Gothic" panose="020B0502020202020204" pitchFamily="34" charset="0"/>
              </a:rPr>
              <a:t>p. Off they went. B</a:t>
            </a:r>
            <a:r>
              <a:rPr lang="en-GB" sz="2400" dirty="0" smtClean="0">
                <a:solidFill>
                  <a:srgbClr val="FF3300"/>
                </a:solidFill>
                <a:latin typeface="Century Gothic" panose="020B0502020202020204" pitchFamily="34" charset="0"/>
              </a:rPr>
              <a:t>ee</a:t>
            </a:r>
            <a:r>
              <a:rPr lang="en-GB" sz="2400" dirty="0" smtClean="0">
                <a:latin typeface="Century Gothic" panose="020B0502020202020204" pitchFamily="34" charset="0"/>
              </a:rPr>
              <a:t>p! B</a:t>
            </a:r>
            <a:r>
              <a:rPr lang="en-GB" sz="2400" dirty="0" smtClean="0">
                <a:solidFill>
                  <a:srgbClr val="FF3300"/>
                </a:solidFill>
                <a:latin typeface="Century Gothic" panose="020B0502020202020204" pitchFamily="34" charset="0"/>
              </a:rPr>
              <a:t>ee</a:t>
            </a:r>
            <a:r>
              <a:rPr lang="en-GB" sz="2400" dirty="0" smtClean="0">
                <a:latin typeface="Century Gothic" panose="020B0502020202020204" pitchFamily="34" charset="0"/>
              </a:rPr>
              <a:t>p!</a:t>
            </a:r>
          </a:p>
          <a:p>
            <a:pPr>
              <a:buFontTx/>
              <a:buNone/>
            </a:pPr>
            <a:r>
              <a:rPr lang="en-GB" sz="2400" dirty="0" smtClean="0">
                <a:latin typeface="Century Gothic" panose="020B0502020202020204" pitchFamily="34" charset="0"/>
              </a:rPr>
              <a:t>    At the end of the str</a:t>
            </a:r>
            <a:r>
              <a:rPr lang="en-GB" sz="2400" dirty="0" smtClean="0">
                <a:solidFill>
                  <a:srgbClr val="FF3300"/>
                </a:solidFill>
                <a:latin typeface="Century Gothic" panose="020B0502020202020204" pitchFamily="34" charset="0"/>
              </a:rPr>
              <a:t>ee</a:t>
            </a:r>
            <a:r>
              <a:rPr lang="en-GB" sz="2400" dirty="0" smtClean="0">
                <a:latin typeface="Century Gothic" panose="020B0502020202020204" pitchFamily="34" charset="0"/>
              </a:rPr>
              <a:t>t there was a big truck. It had lost a wh</a:t>
            </a:r>
            <a:r>
              <a:rPr lang="en-GB" sz="2400" dirty="0" smtClean="0">
                <a:solidFill>
                  <a:srgbClr val="FF3300"/>
                </a:solidFill>
                <a:latin typeface="Century Gothic" panose="020B0502020202020204" pitchFamily="34" charset="0"/>
              </a:rPr>
              <a:t>ee</a:t>
            </a:r>
            <a:r>
              <a:rPr lang="en-GB" sz="2400" dirty="0" smtClean="0">
                <a:latin typeface="Century Gothic" panose="020B0502020202020204" pitchFamily="34" charset="0"/>
              </a:rPr>
              <a:t>l.</a:t>
            </a:r>
          </a:p>
          <a:p>
            <a:pPr>
              <a:buFontTx/>
              <a:buNone/>
            </a:pPr>
            <a:r>
              <a:rPr lang="en-GB" sz="2400" dirty="0" smtClean="0">
                <a:latin typeface="Century Gothic" panose="020B0502020202020204" pitchFamily="34" charset="0"/>
              </a:rPr>
              <a:t>   ‘Oh, no,’ said Tom. ‘W</a:t>
            </a:r>
            <a:r>
              <a:rPr lang="en-GB" sz="2400" dirty="0" smtClean="0">
                <a:solidFill>
                  <a:srgbClr val="FF3300"/>
                </a:solidFill>
                <a:latin typeface="Century Gothic" panose="020B0502020202020204" pitchFamily="34" charset="0"/>
              </a:rPr>
              <a:t>e</a:t>
            </a:r>
            <a:r>
              <a:rPr lang="en-GB" sz="2400" dirty="0" smtClean="0">
                <a:latin typeface="Century Gothic" panose="020B0502020202020204" pitchFamily="34" charset="0"/>
              </a:rPr>
              <a:t>’ll b</a:t>
            </a:r>
            <a:r>
              <a:rPr lang="en-GB" sz="2400" dirty="0" smtClean="0">
                <a:solidFill>
                  <a:srgbClr val="FF3300"/>
                </a:solidFill>
                <a:latin typeface="Century Gothic" panose="020B0502020202020204" pitchFamily="34" charset="0"/>
              </a:rPr>
              <a:t>e </a:t>
            </a:r>
            <a:r>
              <a:rPr lang="en-GB" sz="2400" dirty="0" smtClean="0">
                <a:latin typeface="Century Gothic" panose="020B0502020202020204" pitchFamily="34" charset="0"/>
              </a:rPr>
              <a:t>h</a:t>
            </a:r>
            <a:r>
              <a:rPr lang="en-GB" sz="2400" dirty="0" smtClean="0">
                <a:solidFill>
                  <a:srgbClr val="FF3300"/>
                </a:solidFill>
                <a:latin typeface="Century Gothic" panose="020B0502020202020204" pitchFamily="34" charset="0"/>
              </a:rPr>
              <a:t>e</a:t>
            </a:r>
            <a:r>
              <a:rPr lang="en-GB" sz="2400" dirty="0" smtClean="0">
                <a:latin typeface="Century Gothic" panose="020B0502020202020204" pitchFamily="34" charset="0"/>
              </a:rPr>
              <a:t>r</a:t>
            </a:r>
            <a:r>
              <a:rPr lang="en-GB" sz="2400" dirty="0" smtClean="0">
                <a:solidFill>
                  <a:srgbClr val="FF3300"/>
                </a:solidFill>
                <a:latin typeface="Century Gothic" panose="020B0502020202020204" pitchFamily="34" charset="0"/>
              </a:rPr>
              <a:t>e</a:t>
            </a:r>
            <a:r>
              <a:rPr lang="en-GB" sz="2400" dirty="0" smtClean="0">
                <a:latin typeface="Century Gothic" panose="020B0502020202020204" pitchFamily="34" charset="0"/>
              </a:rPr>
              <a:t> for a w</a:t>
            </a:r>
            <a:r>
              <a:rPr lang="en-GB" sz="2400" dirty="0" smtClean="0">
                <a:solidFill>
                  <a:srgbClr val="FF3300"/>
                </a:solidFill>
                <a:latin typeface="Century Gothic" panose="020B0502020202020204" pitchFamily="34" charset="0"/>
              </a:rPr>
              <a:t>ee</a:t>
            </a:r>
            <a:r>
              <a:rPr lang="en-GB" sz="2400" dirty="0" smtClean="0">
                <a:latin typeface="Century Gothic" panose="020B0502020202020204" pitchFamily="34" charset="0"/>
              </a:rPr>
              <a:t>k!’</a:t>
            </a:r>
          </a:p>
          <a:p>
            <a:pPr>
              <a:buFontTx/>
              <a:buNone/>
            </a:pPr>
            <a:r>
              <a:rPr lang="en-GB" sz="2400" dirty="0" smtClean="0">
                <a:latin typeface="Century Gothic" panose="020B0502020202020204" pitchFamily="34" charset="0"/>
              </a:rPr>
              <a:t>    Dad went to sp</a:t>
            </a:r>
            <a:r>
              <a:rPr lang="en-GB" sz="2400" dirty="0" smtClean="0">
                <a:solidFill>
                  <a:srgbClr val="FF3300"/>
                </a:solidFill>
                <a:latin typeface="Century Gothic" panose="020B0502020202020204" pitchFamily="34" charset="0"/>
              </a:rPr>
              <a:t>ea</a:t>
            </a:r>
            <a:r>
              <a:rPr lang="en-GB" sz="2400" dirty="0" smtClean="0">
                <a:latin typeface="Century Gothic" panose="020B0502020202020204" pitchFamily="34" charset="0"/>
              </a:rPr>
              <a:t>k to the driver to s</a:t>
            </a:r>
            <a:r>
              <a:rPr lang="en-GB" sz="2400" dirty="0" smtClean="0">
                <a:solidFill>
                  <a:srgbClr val="FF3300"/>
                </a:solidFill>
                <a:latin typeface="Century Gothic" panose="020B0502020202020204" pitchFamily="34" charset="0"/>
              </a:rPr>
              <a:t>ee</a:t>
            </a:r>
            <a:r>
              <a:rPr lang="en-GB" sz="2400" dirty="0" smtClean="0">
                <a:latin typeface="Century Gothic" panose="020B0502020202020204" pitchFamily="34" charset="0"/>
              </a:rPr>
              <a:t> if h</a:t>
            </a:r>
            <a:r>
              <a:rPr lang="en-GB" sz="2400" dirty="0" smtClean="0">
                <a:solidFill>
                  <a:srgbClr val="FF3300"/>
                </a:solidFill>
                <a:latin typeface="Century Gothic" panose="020B0502020202020204" pitchFamily="34" charset="0"/>
              </a:rPr>
              <a:t>e </a:t>
            </a:r>
            <a:r>
              <a:rPr lang="en-GB" sz="2400" dirty="0" smtClean="0">
                <a:latin typeface="Century Gothic" panose="020B0502020202020204" pitchFamily="34" charset="0"/>
              </a:rPr>
              <a:t>could help.</a:t>
            </a:r>
          </a:p>
        </p:txBody>
      </p:sp>
      <p:sp>
        <p:nvSpPr>
          <p:cNvPr id="3" name="Slide Number Placeholder 2"/>
          <p:cNvSpPr>
            <a:spLocks noGrp="1"/>
          </p:cNvSpPr>
          <p:nvPr>
            <p:ph type="sldNum" sz="quarter" idx="12"/>
          </p:nvPr>
        </p:nvSpPr>
        <p:spPr>
          <a:xfrm>
            <a:off x="7010400" y="6356350"/>
            <a:ext cx="2133600" cy="365125"/>
          </a:xfrm>
        </p:spPr>
        <p:txBody>
          <a:bodyPr/>
          <a:lstStyle/>
          <a:p>
            <a:pPr>
              <a:defRPr/>
            </a:pPr>
            <a:fld id="{665A2AC5-DDBD-401B-ABEE-B092410EE71A}" type="slidenum">
              <a:rPr lang="en-GB" smtClean="0"/>
              <a:pPr>
                <a:defRPr/>
              </a:pPr>
              <a:t>30</a:t>
            </a:fld>
            <a:endParaRPr lang="en-GB" dirty="0"/>
          </a:p>
        </p:txBody>
      </p:sp>
      <p:pic>
        <p:nvPicPr>
          <p:cNvPr id="48133" name="Picture 4" descr="j0199711"/>
          <p:cNvPicPr>
            <a:picLocks noChangeAspect="1" noChangeArrowheads="1"/>
          </p:cNvPicPr>
          <p:nvPr/>
        </p:nvPicPr>
        <p:blipFill>
          <a:blip r:embed="rId3" cstate="print"/>
          <a:srcRect/>
          <a:stretch>
            <a:fillRect/>
          </a:stretch>
        </p:blipFill>
        <p:spPr bwMode="auto">
          <a:xfrm>
            <a:off x="203200" y="124660"/>
            <a:ext cx="977900" cy="108108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normAutofit/>
          </a:bodyPr>
          <a:lstStyle/>
          <a:p>
            <a:r>
              <a:rPr lang="en-GB" sz="3600" b="1" dirty="0" smtClean="0">
                <a:latin typeface="Century Gothic" pitchFamily="34" charset="0"/>
              </a:rPr>
              <a:t>Teaching the Split Digraph</a:t>
            </a:r>
            <a:endParaRPr lang="en-GB" sz="3600" b="1" dirty="0">
              <a:latin typeface="Century Gothic" pitchFamily="34" charset="0"/>
            </a:endParaRPr>
          </a:p>
        </p:txBody>
      </p:sp>
      <p:sp>
        <p:nvSpPr>
          <p:cNvPr id="3" name="Content Placeholder 2"/>
          <p:cNvSpPr>
            <a:spLocks noGrp="1"/>
          </p:cNvSpPr>
          <p:nvPr>
            <p:ph idx="1"/>
          </p:nvPr>
        </p:nvSpPr>
        <p:spPr>
          <a:xfrm>
            <a:off x="323528" y="1600200"/>
            <a:ext cx="8363272" cy="4525963"/>
          </a:xfrm>
        </p:spPr>
        <p:txBody>
          <a:bodyPr/>
          <a:lstStyle/>
          <a:p>
            <a:pPr marL="0" indent="0">
              <a:buNone/>
              <a:tabLst>
                <a:tab pos="3429000" algn="l"/>
              </a:tabLst>
            </a:pPr>
            <a:r>
              <a:rPr lang="en-GB" b="1" dirty="0" smtClean="0">
                <a:latin typeface="Arial" charset="0"/>
              </a:rPr>
              <a:t>          t</a:t>
            </a:r>
            <a:r>
              <a:rPr lang="en-GB" b="1" dirty="0" smtClean="0">
                <a:solidFill>
                  <a:srgbClr val="D70803"/>
                </a:solidFill>
                <a:latin typeface="Arial" charset="0"/>
              </a:rPr>
              <a:t>ie</a:t>
            </a:r>
            <a:r>
              <a:rPr lang="en-GB" b="1" dirty="0" smtClean="0">
                <a:latin typeface="Arial" charset="0"/>
              </a:rPr>
              <a:t>	t</a:t>
            </a:r>
            <a:r>
              <a:rPr lang="en-GB" b="1" dirty="0" smtClean="0">
                <a:solidFill>
                  <a:srgbClr val="D70803"/>
                </a:solidFill>
                <a:latin typeface="Arial" charset="0"/>
              </a:rPr>
              <a:t>i</a:t>
            </a:r>
            <a:r>
              <a:rPr lang="en-GB" b="1" dirty="0" smtClean="0">
                <a:latin typeface="Arial" charset="0"/>
              </a:rPr>
              <a:t>m</a:t>
            </a:r>
            <a:r>
              <a:rPr lang="en-GB" b="1" dirty="0" smtClean="0">
                <a:solidFill>
                  <a:srgbClr val="FF0000"/>
                </a:solidFill>
                <a:latin typeface="Arial" charset="0"/>
              </a:rPr>
              <a:t>e</a:t>
            </a:r>
          </a:p>
          <a:p>
            <a:pPr marL="0" indent="0">
              <a:buNone/>
              <a:tabLst>
                <a:tab pos="3429000" algn="l"/>
              </a:tabLst>
            </a:pPr>
            <a:endParaRPr lang="en-GB" b="1" dirty="0" smtClean="0">
              <a:latin typeface="Arial" charset="0"/>
            </a:endParaRPr>
          </a:p>
          <a:p>
            <a:pPr marL="0" indent="0">
              <a:buNone/>
              <a:tabLst>
                <a:tab pos="3429000" algn="l"/>
              </a:tabLst>
            </a:pPr>
            <a:r>
              <a:rPr lang="en-GB" b="1" dirty="0" smtClean="0">
                <a:latin typeface="Arial" charset="0"/>
              </a:rPr>
              <a:t>          t</a:t>
            </a:r>
            <a:r>
              <a:rPr lang="en-GB" b="1" dirty="0" smtClean="0">
                <a:solidFill>
                  <a:srgbClr val="D70803"/>
                </a:solidFill>
                <a:latin typeface="Arial" charset="0"/>
              </a:rPr>
              <a:t>oe</a:t>
            </a:r>
            <a:r>
              <a:rPr lang="en-GB" b="1" dirty="0" smtClean="0">
                <a:latin typeface="Arial" charset="0"/>
              </a:rPr>
              <a:t>	t</a:t>
            </a:r>
            <a:r>
              <a:rPr lang="en-GB" b="1" dirty="0" smtClean="0">
                <a:solidFill>
                  <a:srgbClr val="FF0000"/>
                </a:solidFill>
                <a:latin typeface="Arial" charset="0"/>
              </a:rPr>
              <a:t>o</a:t>
            </a:r>
            <a:r>
              <a:rPr lang="en-GB" b="1" dirty="0" smtClean="0">
                <a:latin typeface="Arial" charset="0"/>
              </a:rPr>
              <a:t>n</a:t>
            </a:r>
            <a:r>
              <a:rPr lang="en-GB" b="1" dirty="0" smtClean="0">
                <a:solidFill>
                  <a:srgbClr val="FF0000"/>
                </a:solidFill>
                <a:latin typeface="Arial" charset="0"/>
              </a:rPr>
              <a:t>e</a:t>
            </a:r>
          </a:p>
          <a:p>
            <a:pPr marL="0" indent="0">
              <a:buNone/>
              <a:tabLst>
                <a:tab pos="3429000" algn="l"/>
              </a:tabLst>
            </a:pPr>
            <a:endParaRPr lang="en-GB" b="1" dirty="0" smtClean="0">
              <a:latin typeface="Arial" charset="0"/>
            </a:endParaRPr>
          </a:p>
          <a:p>
            <a:pPr marL="0" indent="0">
              <a:buNone/>
              <a:tabLst>
                <a:tab pos="3429000" algn="l"/>
              </a:tabLst>
            </a:pPr>
            <a:r>
              <a:rPr lang="en-GB" b="1" dirty="0" smtClean="0">
                <a:latin typeface="Arial" charset="0"/>
              </a:rPr>
              <a:t>          c</a:t>
            </a:r>
            <a:r>
              <a:rPr lang="en-GB" b="1" dirty="0" smtClean="0">
                <a:solidFill>
                  <a:srgbClr val="D70803"/>
                </a:solidFill>
                <a:latin typeface="Arial" charset="0"/>
              </a:rPr>
              <a:t>ue</a:t>
            </a:r>
            <a:r>
              <a:rPr lang="en-GB" b="1" dirty="0" smtClean="0">
                <a:latin typeface="Arial" charset="0"/>
              </a:rPr>
              <a:t>	c</a:t>
            </a:r>
            <a:r>
              <a:rPr lang="en-GB" b="1" dirty="0" smtClean="0">
                <a:solidFill>
                  <a:srgbClr val="D70803"/>
                </a:solidFill>
                <a:latin typeface="Arial" charset="0"/>
              </a:rPr>
              <a:t>u</a:t>
            </a:r>
            <a:r>
              <a:rPr lang="en-GB" b="1" dirty="0" smtClean="0">
                <a:latin typeface="Arial" charset="0"/>
              </a:rPr>
              <a:t>b</a:t>
            </a:r>
            <a:r>
              <a:rPr lang="en-GB" b="1" dirty="0" smtClean="0">
                <a:solidFill>
                  <a:srgbClr val="D70803"/>
                </a:solidFill>
                <a:latin typeface="Arial" charset="0"/>
              </a:rPr>
              <a:t>e</a:t>
            </a:r>
          </a:p>
          <a:p>
            <a:pPr marL="0" indent="0">
              <a:buNone/>
              <a:tabLst>
                <a:tab pos="3429000" algn="l"/>
              </a:tabLst>
            </a:pPr>
            <a:endParaRPr lang="en-GB" b="1" dirty="0" smtClean="0">
              <a:solidFill>
                <a:srgbClr val="D70803"/>
              </a:solidFill>
              <a:latin typeface="Arial" charset="0"/>
            </a:endParaRPr>
          </a:p>
          <a:p>
            <a:pPr marL="0" indent="0">
              <a:buNone/>
              <a:tabLst>
                <a:tab pos="3429000" algn="l"/>
              </a:tabLst>
            </a:pPr>
            <a:r>
              <a:rPr lang="en-GB" b="1" dirty="0" smtClean="0">
                <a:latin typeface="Arial" charset="0"/>
              </a:rPr>
              <a:t>           p</a:t>
            </a:r>
            <a:r>
              <a:rPr lang="en-GB" b="1" dirty="0" smtClean="0">
                <a:solidFill>
                  <a:srgbClr val="D70803"/>
                </a:solidFill>
                <a:latin typeface="Arial" charset="0"/>
              </a:rPr>
              <a:t>ie               </a:t>
            </a:r>
            <a:r>
              <a:rPr lang="en-GB" b="1" dirty="0" smtClean="0">
                <a:latin typeface="Arial" charset="0"/>
              </a:rPr>
              <a:t>p</a:t>
            </a:r>
            <a:r>
              <a:rPr lang="en-GB" b="1" dirty="0" smtClean="0">
                <a:solidFill>
                  <a:srgbClr val="D70803"/>
                </a:solidFill>
                <a:latin typeface="Arial" charset="0"/>
              </a:rPr>
              <a:t>i</a:t>
            </a:r>
            <a:r>
              <a:rPr lang="en-GB" b="1" dirty="0" smtClean="0">
                <a:latin typeface="Arial" charset="0"/>
              </a:rPr>
              <a:t>n</a:t>
            </a:r>
            <a:r>
              <a:rPr lang="en-GB" b="1" dirty="0" smtClean="0">
                <a:solidFill>
                  <a:srgbClr val="D70803"/>
                </a:solidFill>
                <a:latin typeface="Arial" charset="0"/>
              </a:rPr>
              <a:t>e</a:t>
            </a:r>
          </a:p>
          <a:p>
            <a:endParaRPr lang="en-GB" dirty="0"/>
          </a:p>
        </p:txBody>
      </p:sp>
      <p:sp>
        <p:nvSpPr>
          <p:cNvPr id="4" name="Slide Number Placeholder 3"/>
          <p:cNvSpPr>
            <a:spLocks noGrp="1"/>
          </p:cNvSpPr>
          <p:nvPr>
            <p:ph type="sldNum" sz="quarter" idx="12"/>
          </p:nvPr>
        </p:nvSpPr>
        <p:spPr>
          <a:xfrm>
            <a:off x="7010400" y="6356350"/>
            <a:ext cx="2133600" cy="365125"/>
          </a:xfrm>
        </p:spPr>
        <p:txBody>
          <a:bodyPr/>
          <a:lstStyle/>
          <a:p>
            <a:pPr>
              <a:defRPr/>
            </a:pPr>
            <a:fld id="{5C8DCE90-2228-46C4-BD4D-23A5B23E3C40}" type="slidenum">
              <a:rPr lang="en-GB" smtClean="0"/>
              <a:pPr>
                <a:defRPr/>
              </a:pPr>
              <a:t>31</a:t>
            </a:fld>
            <a:endParaRPr lang="en-GB" dirty="0"/>
          </a:p>
        </p:txBody>
      </p:sp>
      <p:sp>
        <p:nvSpPr>
          <p:cNvPr id="5" name="AutoShape 4"/>
          <p:cNvSpPr>
            <a:spLocks noChangeArrowheads="1"/>
          </p:cNvSpPr>
          <p:nvPr/>
        </p:nvSpPr>
        <p:spPr bwMode="auto">
          <a:xfrm rot="10800000">
            <a:off x="3854304" y="1786717"/>
            <a:ext cx="574675" cy="287337"/>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rgbClr val="D70803"/>
          </a:solidFill>
          <a:ln w="9525">
            <a:solidFill>
              <a:schemeClr val="tx1"/>
            </a:solidFill>
            <a:miter lim="800000"/>
            <a:headEnd/>
            <a:tailEnd/>
          </a:ln>
        </p:spPr>
        <p:txBody>
          <a:bodyPr wrap="none" anchor="ctr"/>
          <a:lstStyle/>
          <a:p>
            <a:endParaRPr lang="en-GB"/>
          </a:p>
        </p:txBody>
      </p:sp>
      <p:sp>
        <p:nvSpPr>
          <p:cNvPr id="6" name="AutoShape 6"/>
          <p:cNvSpPr>
            <a:spLocks noChangeArrowheads="1"/>
          </p:cNvSpPr>
          <p:nvPr/>
        </p:nvSpPr>
        <p:spPr bwMode="auto">
          <a:xfrm rot="10800000">
            <a:off x="3824016" y="3407990"/>
            <a:ext cx="574675" cy="287337"/>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rgbClr val="D70803"/>
          </a:solidFill>
          <a:ln w="9525">
            <a:solidFill>
              <a:schemeClr val="tx1"/>
            </a:solidFill>
            <a:miter lim="800000"/>
            <a:headEnd/>
            <a:tailEnd/>
          </a:ln>
        </p:spPr>
        <p:txBody>
          <a:bodyPr wrap="none" anchor="ctr"/>
          <a:lstStyle/>
          <a:p>
            <a:endParaRPr lang="en-GB"/>
          </a:p>
        </p:txBody>
      </p:sp>
      <p:sp>
        <p:nvSpPr>
          <p:cNvPr id="7" name="AutoShape 6"/>
          <p:cNvSpPr>
            <a:spLocks noChangeArrowheads="1"/>
          </p:cNvSpPr>
          <p:nvPr/>
        </p:nvSpPr>
        <p:spPr bwMode="auto">
          <a:xfrm rot="10800000">
            <a:off x="3852613" y="2659311"/>
            <a:ext cx="574675" cy="287337"/>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rgbClr val="D70803"/>
          </a:solidFill>
          <a:ln w="9525">
            <a:solidFill>
              <a:schemeClr val="tx1"/>
            </a:solidFill>
            <a:miter lim="800000"/>
            <a:headEnd/>
            <a:tailEnd/>
          </a:ln>
        </p:spPr>
        <p:txBody>
          <a:bodyPr wrap="none" anchor="ctr"/>
          <a:lstStyle/>
          <a:p>
            <a:endParaRPr lang="en-GB"/>
          </a:p>
        </p:txBody>
      </p:sp>
      <p:sp>
        <p:nvSpPr>
          <p:cNvPr id="8" name="AutoShape 6"/>
          <p:cNvSpPr>
            <a:spLocks noChangeArrowheads="1"/>
          </p:cNvSpPr>
          <p:nvPr/>
        </p:nvSpPr>
        <p:spPr bwMode="auto">
          <a:xfrm rot="10800000">
            <a:off x="2771800" y="4221088"/>
            <a:ext cx="574675" cy="287337"/>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rgbClr val="D70803"/>
          </a:solidFill>
          <a:ln w="9525">
            <a:solidFill>
              <a:schemeClr val="tx1"/>
            </a:solidFill>
            <a:miter lim="800000"/>
            <a:headEnd/>
            <a:tailEnd/>
          </a:ln>
        </p:spPr>
        <p:txBody>
          <a:bodyPr wrap="none" anchor="ctr"/>
          <a:lstStyle/>
          <a:p>
            <a:endParaRPr lang="en-GB"/>
          </a:p>
        </p:txBody>
      </p:sp>
      <p:pic>
        <p:nvPicPr>
          <p:cNvPr id="9" name="Picture 8"/>
          <p:cNvPicPr>
            <a:picLocks noChangeAspect="1"/>
          </p:cNvPicPr>
          <p:nvPr/>
        </p:nvPicPr>
        <p:blipFill>
          <a:blip r:embed="rId3"/>
          <a:stretch>
            <a:fillRect/>
          </a:stretch>
        </p:blipFill>
        <p:spPr>
          <a:xfrm>
            <a:off x="5455209" y="1700298"/>
            <a:ext cx="3110382" cy="3312000"/>
          </a:xfrm>
          <a:prstGeom prst="rect">
            <a:avLst/>
          </a:prstGeom>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entury Gothic" panose="020B0502020202020204" pitchFamily="34" charset="0"/>
              </a:rPr>
              <a:t>Phase 6</a:t>
            </a:r>
            <a:endParaRPr lang="en-GB" dirty="0">
              <a:latin typeface="Century Gothic" panose="020B0502020202020204" pitchFamily="34" charset="0"/>
            </a:endParaRPr>
          </a:p>
        </p:txBody>
      </p:sp>
      <p:sp>
        <p:nvSpPr>
          <p:cNvPr id="3" name="Content Placeholder 2"/>
          <p:cNvSpPr>
            <a:spLocks noGrp="1"/>
          </p:cNvSpPr>
          <p:nvPr>
            <p:ph idx="1"/>
          </p:nvPr>
        </p:nvSpPr>
        <p:spPr>
          <a:xfrm>
            <a:off x="323528" y="1412776"/>
            <a:ext cx="8424936" cy="4764187"/>
          </a:xfrm>
        </p:spPr>
        <p:txBody>
          <a:bodyPr>
            <a:normAutofit/>
          </a:bodyPr>
          <a:lstStyle/>
          <a:p>
            <a:r>
              <a:rPr lang="en-GB" sz="2800" dirty="0" smtClean="0">
                <a:latin typeface="Century Gothic" panose="020B0502020202020204" pitchFamily="34" charset="0"/>
              </a:rPr>
              <a:t>Focuses on spellings, </a:t>
            </a:r>
            <a:r>
              <a:rPr lang="en-GB" sz="2800" dirty="0">
                <a:latin typeface="Century Gothic" panose="020B0502020202020204" pitchFamily="34" charset="0"/>
              </a:rPr>
              <a:t>including prefixes and suffixes, doubling and dropping letters etc</a:t>
            </a:r>
            <a:r>
              <a:rPr lang="en-GB" sz="2800" dirty="0" smtClean="0">
                <a:latin typeface="Century Gothic" panose="020B0502020202020204" pitchFamily="34" charset="0"/>
              </a:rPr>
              <a:t>.</a:t>
            </a:r>
          </a:p>
          <a:p>
            <a:pPr marL="0" indent="0">
              <a:buNone/>
            </a:pPr>
            <a:endParaRPr lang="en-GB" sz="2800" dirty="0" smtClean="0">
              <a:latin typeface="Century Gothic" panose="020B0502020202020204" pitchFamily="34" charset="0"/>
            </a:endParaRPr>
          </a:p>
          <a:p>
            <a:r>
              <a:rPr lang="en-GB" sz="2800" dirty="0" smtClean="0">
                <a:latin typeface="Century Gothic" panose="020B0502020202020204" pitchFamily="34" charset="0"/>
              </a:rPr>
              <a:t>Learning about the past tense</a:t>
            </a:r>
          </a:p>
          <a:p>
            <a:pPr marL="0" indent="0">
              <a:buNone/>
            </a:pPr>
            <a:endParaRPr lang="en-GB" sz="2800" dirty="0" smtClean="0">
              <a:latin typeface="Century Gothic" panose="020B0502020202020204" pitchFamily="34" charset="0"/>
            </a:endParaRPr>
          </a:p>
          <a:p>
            <a:r>
              <a:rPr lang="en-GB" sz="2800" dirty="0" smtClean="0">
                <a:latin typeface="Century Gothic" panose="020B0502020202020204" pitchFamily="34" charset="0"/>
              </a:rPr>
              <a:t>Reading and spelling irregular high frequency words</a:t>
            </a:r>
            <a:endParaRPr lang="en-GB" sz="2800" dirty="0">
              <a:latin typeface="Century Gothic" panose="020B0502020202020204" pitchFamily="34" charset="0"/>
            </a:endParaRPr>
          </a:p>
        </p:txBody>
      </p:sp>
      <p:sp>
        <p:nvSpPr>
          <p:cNvPr id="4" name="TextBox 3"/>
          <p:cNvSpPr txBox="1"/>
          <p:nvPr/>
        </p:nvSpPr>
        <p:spPr>
          <a:xfrm>
            <a:off x="8388424" y="6381328"/>
            <a:ext cx="576064" cy="276999"/>
          </a:xfrm>
          <a:prstGeom prst="rect">
            <a:avLst/>
          </a:prstGeom>
          <a:noFill/>
        </p:spPr>
        <p:txBody>
          <a:bodyPr wrap="square" rtlCol="0">
            <a:spAutoFit/>
          </a:bodyPr>
          <a:lstStyle/>
          <a:p>
            <a:r>
              <a:rPr lang="en-GB" sz="1200" dirty="0" smtClean="0">
                <a:solidFill>
                  <a:schemeClr val="bg1">
                    <a:lumMod val="65000"/>
                  </a:schemeClr>
                </a:solidFill>
              </a:rPr>
              <a:t>39</a:t>
            </a:r>
            <a:endParaRPr lang="en-GB" sz="1200" dirty="0">
              <a:solidFill>
                <a:schemeClr val="bg1">
                  <a:lumMod val="65000"/>
                </a:schemeClr>
              </a:solidFill>
            </a:endParaRPr>
          </a:p>
        </p:txBody>
      </p:sp>
    </p:spTree>
    <p:extLst>
      <p:ext uri="{BB962C8B-B14F-4D97-AF65-F5344CB8AC3E}">
        <p14:creationId xmlns:p14="http://schemas.microsoft.com/office/powerpoint/2010/main" val="147535592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683568" y="260648"/>
            <a:ext cx="4824536" cy="1224136"/>
          </a:xfrm>
        </p:spPr>
        <p:txBody>
          <a:bodyPr>
            <a:normAutofit fontScale="90000"/>
          </a:bodyPr>
          <a:lstStyle/>
          <a:p>
            <a:pPr algn="ctr"/>
            <a:r>
              <a:rPr lang="en-GB" b="1" dirty="0" smtClean="0">
                <a:latin typeface="Century Gothic" pitchFamily="34" charset="0"/>
              </a:rPr>
              <a:t>The phonics screening check at the end of </a:t>
            </a:r>
            <a:br>
              <a:rPr lang="en-GB" b="1" dirty="0" smtClean="0">
                <a:latin typeface="Century Gothic" pitchFamily="34" charset="0"/>
              </a:rPr>
            </a:br>
            <a:r>
              <a:rPr lang="en-GB" b="1" dirty="0" smtClean="0">
                <a:latin typeface="Century Gothic" pitchFamily="34" charset="0"/>
              </a:rPr>
              <a:t>Year 1</a:t>
            </a:r>
            <a:endParaRPr lang="en-GB" dirty="0" smtClean="0">
              <a:latin typeface="Century Gothic" pitchFamily="34" charset="0"/>
            </a:endParaRPr>
          </a:p>
        </p:txBody>
      </p:sp>
      <p:sp>
        <p:nvSpPr>
          <p:cNvPr id="52227" name="Content Placeholder 2"/>
          <p:cNvSpPr>
            <a:spLocks noGrp="1"/>
          </p:cNvSpPr>
          <p:nvPr>
            <p:ph idx="1"/>
          </p:nvPr>
        </p:nvSpPr>
        <p:spPr>
          <a:xfrm>
            <a:off x="395536" y="2218326"/>
            <a:ext cx="8130480" cy="4536504"/>
          </a:xfrm>
        </p:spPr>
        <p:txBody>
          <a:bodyPr>
            <a:normAutofit fontScale="92500" lnSpcReduction="10000"/>
          </a:bodyPr>
          <a:lstStyle/>
          <a:p>
            <a:pPr>
              <a:lnSpc>
                <a:spcPct val="110000"/>
              </a:lnSpc>
            </a:pPr>
            <a:r>
              <a:rPr lang="en-GB" sz="2400" dirty="0" smtClean="0">
                <a:solidFill>
                  <a:srgbClr val="002060"/>
                </a:solidFill>
                <a:latin typeface="Century Gothic" pitchFamily="34" charset="0"/>
              </a:rPr>
              <a:t>A quick check to see if your child has made the expected progress </a:t>
            </a:r>
          </a:p>
          <a:p>
            <a:pPr>
              <a:lnSpc>
                <a:spcPct val="110000"/>
              </a:lnSpc>
            </a:pPr>
            <a:r>
              <a:rPr lang="en-GB" sz="2400" dirty="0" smtClean="0">
                <a:solidFill>
                  <a:srgbClr val="002060"/>
                </a:solidFill>
                <a:latin typeface="Century Gothic" pitchFamily="34" charset="0"/>
              </a:rPr>
              <a:t>A child will sit with a teacher he or she knows and be asked to read 40 words aloud </a:t>
            </a:r>
          </a:p>
          <a:p>
            <a:pPr>
              <a:lnSpc>
                <a:spcPct val="110000"/>
              </a:lnSpc>
            </a:pPr>
            <a:r>
              <a:rPr lang="en-GB" sz="2400" dirty="0" smtClean="0">
                <a:solidFill>
                  <a:srgbClr val="002060"/>
                </a:solidFill>
                <a:latin typeface="Century Gothic" pitchFamily="34" charset="0"/>
              </a:rPr>
              <a:t>The child may have read some of the words before, while others will be completely new </a:t>
            </a:r>
          </a:p>
          <a:p>
            <a:pPr>
              <a:lnSpc>
                <a:spcPct val="110000"/>
              </a:lnSpc>
            </a:pPr>
            <a:r>
              <a:rPr lang="en-GB" sz="2400" dirty="0" smtClean="0">
                <a:solidFill>
                  <a:srgbClr val="002060"/>
                </a:solidFill>
                <a:latin typeface="Century Gothic" pitchFamily="34" charset="0"/>
              </a:rPr>
              <a:t>The check normally takes just a few minutes to complete and there is no time limit </a:t>
            </a:r>
          </a:p>
          <a:p>
            <a:pPr>
              <a:lnSpc>
                <a:spcPct val="110000"/>
              </a:lnSpc>
            </a:pPr>
            <a:r>
              <a:rPr lang="en-GB" sz="2400" dirty="0" smtClean="0">
                <a:solidFill>
                  <a:srgbClr val="002060"/>
                </a:solidFill>
                <a:latin typeface="Century Gothic" pitchFamily="34" charset="0"/>
              </a:rPr>
              <a:t>If a child is struggling, the teacher will stop the check </a:t>
            </a:r>
          </a:p>
          <a:p>
            <a:pPr>
              <a:lnSpc>
                <a:spcPct val="110000"/>
              </a:lnSpc>
            </a:pPr>
            <a:r>
              <a:rPr lang="en-GB" sz="2400" dirty="0" smtClean="0">
                <a:solidFill>
                  <a:srgbClr val="002060"/>
                </a:solidFill>
                <a:latin typeface="Century Gothic" pitchFamily="34" charset="0"/>
              </a:rPr>
              <a:t>The check is carefully designed not to be stressful for children </a:t>
            </a:r>
          </a:p>
          <a:p>
            <a:endParaRPr lang="en-GB" dirty="0" smtClean="0"/>
          </a:p>
        </p:txBody>
      </p:sp>
      <p:sp>
        <p:nvSpPr>
          <p:cNvPr id="3" name="Slide Number Placeholder 2"/>
          <p:cNvSpPr>
            <a:spLocks noGrp="1"/>
          </p:cNvSpPr>
          <p:nvPr>
            <p:ph type="sldNum" sz="quarter" idx="12"/>
          </p:nvPr>
        </p:nvSpPr>
        <p:spPr>
          <a:xfrm>
            <a:off x="7010400" y="6356350"/>
            <a:ext cx="2133600" cy="365125"/>
          </a:xfrm>
        </p:spPr>
        <p:txBody>
          <a:bodyPr/>
          <a:lstStyle/>
          <a:p>
            <a:pPr>
              <a:defRPr/>
            </a:pPr>
            <a:fld id="{94E0D3E8-EFF2-47C2-8C8D-BC7513A10FC7}" type="slidenum">
              <a:rPr lang="en-GB" smtClean="0"/>
              <a:pPr>
                <a:defRPr/>
              </a:pPr>
              <a:t>33</a:t>
            </a:fld>
            <a:endParaRPr lang="en-GB" dirty="0"/>
          </a:p>
        </p:txBody>
      </p:sp>
      <p:pic>
        <p:nvPicPr>
          <p:cNvPr id="4098" name="Picture 2" descr="Image result for phonic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26377" y="1"/>
            <a:ext cx="2900719" cy="19888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a:xfrm>
            <a:off x="685800" y="152400"/>
            <a:ext cx="3598168" cy="756320"/>
          </a:xfrm>
        </p:spPr>
        <p:txBody>
          <a:bodyPr>
            <a:normAutofit fontScale="90000"/>
          </a:bodyPr>
          <a:lstStyle/>
          <a:p>
            <a:r>
              <a:rPr lang="en-GB" b="1" dirty="0" smtClean="0">
                <a:latin typeface="Century Gothic" panose="020B0502020202020204" pitchFamily="34" charset="0"/>
              </a:rPr>
              <a:t>What are ‘non-words’? </a:t>
            </a:r>
          </a:p>
        </p:txBody>
      </p:sp>
      <p:sp>
        <p:nvSpPr>
          <p:cNvPr id="53251" name="Content Placeholder 2"/>
          <p:cNvSpPr>
            <a:spLocks noGrp="1"/>
          </p:cNvSpPr>
          <p:nvPr>
            <p:ph idx="1"/>
          </p:nvPr>
        </p:nvSpPr>
        <p:spPr>
          <a:xfrm>
            <a:off x="179512" y="1196752"/>
            <a:ext cx="3600400" cy="4896544"/>
          </a:xfrm>
        </p:spPr>
        <p:txBody>
          <a:bodyPr>
            <a:noAutofit/>
          </a:bodyPr>
          <a:lstStyle/>
          <a:p>
            <a:endParaRPr lang="en-GB" sz="2400" dirty="0" smtClean="0">
              <a:solidFill>
                <a:srgbClr val="002060"/>
              </a:solidFill>
              <a:latin typeface="Century Gothic" pitchFamily="34" charset="0"/>
            </a:endParaRPr>
          </a:p>
        </p:txBody>
      </p:sp>
      <p:sp>
        <p:nvSpPr>
          <p:cNvPr id="3" name="Slide Number Placeholder 2"/>
          <p:cNvSpPr>
            <a:spLocks noGrp="1"/>
          </p:cNvSpPr>
          <p:nvPr>
            <p:ph type="sldNum" sz="quarter" idx="12"/>
          </p:nvPr>
        </p:nvSpPr>
        <p:spPr>
          <a:xfrm>
            <a:off x="7010400" y="6356350"/>
            <a:ext cx="2133600" cy="365125"/>
          </a:xfrm>
        </p:spPr>
        <p:txBody>
          <a:bodyPr/>
          <a:lstStyle/>
          <a:p>
            <a:pPr>
              <a:defRPr/>
            </a:pPr>
            <a:fld id="{840EB480-22D6-41CB-8298-38D229AA6469}" type="slidenum">
              <a:rPr lang="en-GB" smtClean="0"/>
              <a:pPr>
                <a:defRPr/>
              </a:pPr>
              <a:t>34</a:t>
            </a:fld>
            <a:endParaRPr lang="en-GB" dirty="0"/>
          </a:p>
        </p:txBody>
      </p:sp>
      <p:pic>
        <p:nvPicPr>
          <p:cNvPr id="5122" name="Picture 2" descr="Image result for phonics pseud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194" y="933758"/>
            <a:ext cx="8638278" cy="542259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hlinkClick r:id="rId2"/>
              </a:rPr>
              <a:t>https://</a:t>
            </a:r>
            <a:r>
              <a:rPr lang="en-GB" dirty="0" smtClean="0">
                <a:hlinkClick r:id="rId2"/>
              </a:rPr>
              <a:t>www.youtube.com/watch?v=IPJ_ZEBh1Bk</a:t>
            </a:r>
            <a:r>
              <a:rPr lang="en-GB" dirty="0" smtClean="0"/>
              <a:t> </a:t>
            </a:r>
            <a:endParaRPr lang="en-GB" dirty="0"/>
          </a:p>
        </p:txBody>
      </p:sp>
      <p:pic>
        <p:nvPicPr>
          <p:cNvPr id="6" name="Content Placeholder 5"/>
          <p:cNvPicPr>
            <a:picLocks noGrp="1" noChangeAspect="1"/>
          </p:cNvPicPr>
          <p:nvPr>
            <p:ph sz="half" idx="1"/>
          </p:nvPr>
        </p:nvPicPr>
        <p:blipFill>
          <a:blip r:embed="rId3"/>
          <a:stretch>
            <a:fillRect/>
          </a:stretch>
        </p:blipFill>
        <p:spPr>
          <a:xfrm>
            <a:off x="395536" y="1825624"/>
            <a:ext cx="3960439" cy="4627711"/>
          </a:xfrm>
          <a:prstGeom prst="rect">
            <a:avLst/>
          </a:prstGeom>
        </p:spPr>
      </p:pic>
      <p:pic>
        <p:nvPicPr>
          <p:cNvPr id="7" name="Content Placeholder 6"/>
          <p:cNvPicPr>
            <a:picLocks noGrp="1" noChangeAspect="1"/>
          </p:cNvPicPr>
          <p:nvPr>
            <p:ph sz="half" idx="2"/>
          </p:nvPr>
        </p:nvPicPr>
        <p:blipFill>
          <a:blip r:embed="rId4"/>
          <a:stretch>
            <a:fillRect/>
          </a:stretch>
        </p:blipFill>
        <p:spPr>
          <a:xfrm>
            <a:off x="5076057" y="1825625"/>
            <a:ext cx="3744416" cy="4530726"/>
          </a:xfrm>
          <a:prstGeom prst="rect">
            <a:avLst/>
          </a:prstGeom>
        </p:spPr>
      </p:pic>
      <p:sp>
        <p:nvSpPr>
          <p:cNvPr id="5" name="Slide Number Placeholder 4"/>
          <p:cNvSpPr>
            <a:spLocks noGrp="1"/>
          </p:cNvSpPr>
          <p:nvPr>
            <p:ph type="sldNum" sz="quarter" idx="12"/>
          </p:nvPr>
        </p:nvSpPr>
        <p:spPr/>
        <p:txBody>
          <a:bodyPr/>
          <a:lstStyle/>
          <a:p>
            <a:fld id="{01E3AD08-B6A9-4747-B916-1572CF7E25F9}" type="slidenum">
              <a:rPr lang="en-GB" smtClean="0">
                <a:solidFill>
                  <a:prstClr val="black">
                    <a:tint val="75000"/>
                  </a:prstClr>
                </a:solidFill>
              </a:rPr>
              <a:pPr/>
              <a:t>35</a:t>
            </a:fld>
            <a:endParaRPr lang="en-GB" dirty="0">
              <a:solidFill>
                <a:prstClr val="black">
                  <a:tint val="75000"/>
                </a:prstClr>
              </a:solidFill>
            </a:endParaRPr>
          </a:p>
        </p:txBody>
      </p:sp>
    </p:spTree>
    <p:extLst>
      <p:ext uri="{BB962C8B-B14F-4D97-AF65-F5344CB8AC3E}">
        <p14:creationId xmlns:p14="http://schemas.microsoft.com/office/powerpoint/2010/main" val="307624389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a:solidFill>
            <a:schemeClr val="tx2">
              <a:lumMod val="40000"/>
              <a:lumOff val="60000"/>
            </a:schemeClr>
          </a:solidFill>
        </p:spPr>
        <p:txBody>
          <a:bodyPr>
            <a:normAutofit/>
          </a:bodyPr>
          <a:lstStyle/>
          <a:p>
            <a:pPr marL="0" indent="0" algn="ctr">
              <a:buNone/>
            </a:pPr>
            <a:r>
              <a:rPr lang="en-US" sz="4200" b="1" dirty="0" smtClean="0">
                <a:latin typeface="Century Gothic" panose="020B0502020202020204" pitchFamily="34" charset="0"/>
              </a:rPr>
              <a:t>How can I help at home?</a:t>
            </a:r>
          </a:p>
          <a:p>
            <a:pPr>
              <a:defRPr/>
            </a:pPr>
            <a:endParaRPr lang="en-GB" sz="1800" dirty="0" smtClean="0">
              <a:solidFill>
                <a:schemeClr val="bg1">
                  <a:lumMod val="50000"/>
                </a:schemeClr>
              </a:solidFill>
              <a:latin typeface="Century Gothic" pitchFamily="34" charset="0"/>
            </a:endParaRPr>
          </a:p>
          <a:p>
            <a:pPr>
              <a:defRPr/>
            </a:pPr>
            <a:r>
              <a:rPr lang="en-GB" sz="2400" dirty="0" smtClean="0">
                <a:latin typeface="Century Gothic" pitchFamily="34" charset="0"/>
              </a:rPr>
              <a:t>Point </a:t>
            </a:r>
            <a:r>
              <a:rPr lang="en-GB" sz="2400" dirty="0">
                <a:latin typeface="Century Gothic" pitchFamily="34" charset="0"/>
              </a:rPr>
              <a:t>out obvious alternative spellings that you see </a:t>
            </a:r>
            <a:r>
              <a:rPr lang="en-GB" sz="2400" dirty="0" smtClean="0">
                <a:latin typeface="Century Gothic" pitchFamily="34" charset="0"/>
              </a:rPr>
              <a:t>around.</a:t>
            </a:r>
            <a:endParaRPr lang="en-GB" sz="2400" dirty="0">
              <a:latin typeface="Century Gothic" pitchFamily="34" charset="0"/>
            </a:endParaRPr>
          </a:p>
          <a:p>
            <a:pPr>
              <a:defRPr/>
            </a:pPr>
            <a:r>
              <a:rPr lang="en-GB" sz="2400" dirty="0">
                <a:latin typeface="Century Gothic" pitchFamily="34" charset="0"/>
              </a:rPr>
              <a:t>Develop ‘I spy’ to include more tricky </a:t>
            </a:r>
            <a:r>
              <a:rPr lang="en-GB" sz="2400" dirty="0" smtClean="0">
                <a:latin typeface="Century Gothic" pitchFamily="34" charset="0"/>
              </a:rPr>
              <a:t>words. </a:t>
            </a:r>
            <a:endParaRPr lang="en-GB" sz="2400" dirty="0">
              <a:latin typeface="Century Gothic" pitchFamily="34" charset="0"/>
            </a:endParaRPr>
          </a:p>
          <a:p>
            <a:pPr>
              <a:defRPr/>
            </a:pPr>
            <a:r>
              <a:rPr lang="en-GB" sz="2400" dirty="0">
                <a:latin typeface="Century Gothic" pitchFamily="34" charset="0"/>
              </a:rPr>
              <a:t>Think of </a:t>
            </a:r>
            <a:r>
              <a:rPr lang="en-GB" sz="2400" dirty="0" smtClean="0">
                <a:latin typeface="Century Gothic" pitchFamily="34" charset="0"/>
              </a:rPr>
              <a:t>made-up </a:t>
            </a:r>
            <a:r>
              <a:rPr lang="en-GB" sz="2400" dirty="0">
                <a:latin typeface="Century Gothic" pitchFamily="34" charset="0"/>
              </a:rPr>
              <a:t>words for different sounding </a:t>
            </a:r>
            <a:r>
              <a:rPr lang="en-GB" sz="2400" dirty="0" smtClean="0">
                <a:latin typeface="Century Gothic" pitchFamily="34" charset="0"/>
              </a:rPr>
              <a:t>phonemes. </a:t>
            </a:r>
            <a:endParaRPr lang="en-GB" sz="2400" dirty="0">
              <a:latin typeface="Century Gothic" pitchFamily="34" charset="0"/>
            </a:endParaRPr>
          </a:p>
          <a:p>
            <a:pPr>
              <a:defRPr/>
            </a:pPr>
            <a:r>
              <a:rPr lang="en-GB" sz="2400" dirty="0">
                <a:latin typeface="Century Gothic" pitchFamily="34" charset="0"/>
              </a:rPr>
              <a:t>Make up names for imaginary aliens and ask your child to decode </a:t>
            </a:r>
            <a:r>
              <a:rPr lang="en-GB" sz="2400" dirty="0" smtClean="0">
                <a:latin typeface="Century Gothic" pitchFamily="34" charset="0"/>
              </a:rPr>
              <a:t>them.</a:t>
            </a:r>
            <a:endParaRPr lang="en-GB" sz="2400" dirty="0">
              <a:latin typeface="Century Gothic" pitchFamily="34" charset="0"/>
            </a:endParaRPr>
          </a:p>
          <a:p>
            <a:pPr>
              <a:defRPr/>
            </a:pPr>
            <a:r>
              <a:rPr lang="en-GB" sz="2400" dirty="0">
                <a:latin typeface="Century Gothic" pitchFamily="34" charset="0"/>
              </a:rPr>
              <a:t>Here is an alien from </a:t>
            </a:r>
            <a:r>
              <a:rPr lang="en-GB" sz="2400" dirty="0" smtClean="0">
                <a:latin typeface="Century Gothic" pitchFamily="34" charset="0"/>
              </a:rPr>
              <a:t>Mars.                                                His </a:t>
            </a:r>
            <a:r>
              <a:rPr lang="en-GB" sz="2400" dirty="0">
                <a:latin typeface="Century Gothic" pitchFamily="34" charset="0"/>
              </a:rPr>
              <a:t>name </a:t>
            </a:r>
            <a:r>
              <a:rPr lang="en-GB" sz="2400" dirty="0" smtClean="0">
                <a:latin typeface="Century Gothic" pitchFamily="34" charset="0"/>
              </a:rPr>
              <a:t>is </a:t>
            </a:r>
            <a:r>
              <a:rPr lang="en-GB" sz="2400" dirty="0" err="1" smtClean="0">
                <a:latin typeface="Century Gothic" pitchFamily="34" charset="0"/>
              </a:rPr>
              <a:t>Snork</a:t>
            </a:r>
            <a:r>
              <a:rPr lang="en-GB" sz="2400" dirty="0">
                <a:latin typeface="Century Gothic" pitchFamily="34" charset="0"/>
              </a:rPr>
              <a:t>.  </a:t>
            </a:r>
            <a:r>
              <a:rPr lang="en-GB" sz="2400" dirty="0" smtClean="0">
                <a:latin typeface="Century Gothic" pitchFamily="34" charset="0"/>
              </a:rPr>
              <a:t>                                                            How do you think we spell </a:t>
            </a:r>
            <a:r>
              <a:rPr lang="en-GB" sz="2400" dirty="0" err="1">
                <a:latin typeface="Century Gothic" pitchFamily="34" charset="0"/>
              </a:rPr>
              <a:t>Snork</a:t>
            </a:r>
            <a:r>
              <a:rPr lang="en-GB" sz="2400" dirty="0">
                <a:latin typeface="Century Gothic" pitchFamily="34" charset="0"/>
              </a:rPr>
              <a:t>?</a:t>
            </a:r>
          </a:p>
          <a:p>
            <a:pPr marL="0" indent="0" algn="ctr">
              <a:buNone/>
            </a:pPr>
            <a:endParaRPr lang="en-US" sz="1800" b="1" dirty="0" smtClean="0">
              <a:latin typeface="Century Gothic" panose="020B0502020202020204" pitchFamily="34" charset="0"/>
            </a:endParaRPr>
          </a:p>
          <a:p>
            <a:pPr marL="0" indent="0" algn="ctr">
              <a:buNone/>
            </a:pPr>
            <a:endParaRPr lang="en-US" sz="1800" b="1" dirty="0" smtClean="0">
              <a:latin typeface="Century Gothic" panose="020B0502020202020204" pitchFamily="34" charset="0"/>
            </a:endParaRPr>
          </a:p>
          <a:p>
            <a:pPr marL="0" indent="0">
              <a:buNone/>
            </a:pPr>
            <a:endParaRPr lang="en-US" dirty="0" smtClean="0">
              <a:latin typeface="Century Gothic" panose="020B0502020202020204" pitchFamily="34" charset="0"/>
            </a:endParaRPr>
          </a:p>
          <a:p>
            <a:pPr marL="0" indent="0">
              <a:buNone/>
            </a:pPr>
            <a:endParaRPr lang="en-GB" dirty="0"/>
          </a:p>
        </p:txBody>
      </p:sp>
      <p:pic>
        <p:nvPicPr>
          <p:cNvPr id="4" name="Picture 2" descr="C:\Users\Janey\AppData\Local\Microsoft\Windows\Temporary Internet Files\Content.IE5\ZR6WCP3O\MP900446607[1].jpg"/>
          <p:cNvPicPr>
            <a:picLocks noChangeAspect="1" noChangeArrowheads="1"/>
          </p:cNvPicPr>
          <p:nvPr/>
        </p:nvPicPr>
        <p:blipFill>
          <a:blip r:embed="rId3" cstate="print"/>
          <a:srcRect/>
          <a:stretch>
            <a:fillRect/>
          </a:stretch>
        </p:blipFill>
        <p:spPr bwMode="auto">
          <a:xfrm>
            <a:off x="6588224" y="3983296"/>
            <a:ext cx="1712242" cy="2142867"/>
          </a:xfrm>
          <a:prstGeom prst="rect">
            <a:avLst/>
          </a:prstGeom>
          <a:noFill/>
          <a:ln w="9525">
            <a:noFill/>
            <a:miter lim="800000"/>
            <a:headEnd/>
            <a:tailEnd/>
          </a:ln>
        </p:spPr>
      </p:pic>
    </p:spTree>
    <p:extLst>
      <p:ext uri="{BB962C8B-B14F-4D97-AF65-F5344CB8AC3E}">
        <p14:creationId xmlns:p14="http://schemas.microsoft.com/office/powerpoint/2010/main" val="100325658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a:solidFill>
            <a:schemeClr val="tx2">
              <a:lumMod val="40000"/>
              <a:lumOff val="60000"/>
            </a:schemeClr>
          </a:solidFill>
        </p:spPr>
        <p:txBody>
          <a:bodyPr>
            <a:normAutofit lnSpcReduction="10000"/>
          </a:bodyPr>
          <a:lstStyle/>
          <a:p>
            <a:pPr marL="0" indent="0" algn="ctr">
              <a:buNone/>
            </a:pPr>
            <a:r>
              <a:rPr lang="en-US" sz="4200" b="1" dirty="0" smtClean="0">
                <a:latin typeface="Century Gothic" panose="020B0502020202020204" pitchFamily="34" charset="0"/>
              </a:rPr>
              <a:t>How can I help at home?</a:t>
            </a:r>
          </a:p>
          <a:p>
            <a:pPr>
              <a:defRPr/>
            </a:pPr>
            <a:endParaRPr lang="en-GB" sz="1800" dirty="0" smtClean="0">
              <a:solidFill>
                <a:schemeClr val="bg1">
                  <a:lumMod val="50000"/>
                </a:schemeClr>
              </a:solidFill>
              <a:latin typeface="Century Gothic" pitchFamily="34" charset="0"/>
            </a:endParaRPr>
          </a:p>
          <a:p>
            <a:r>
              <a:rPr lang="en-GB" sz="2400" dirty="0">
                <a:latin typeface="Century Gothic" pitchFamily="34" charset="0"/>
              </a:rPr>
              <a:t>When spelling, encourage your child to think </a:t>
            </a:r>
            <a:r>
              <a:rPr lang="en-GB" sz="2400" dirty="0" smtClean="0">
                <a:latin typeface="Century Gothic" pitchFamily="34" charset="0"/>
              </a:rPr>
              <a:t>about </a:t>
            </a:r>
            <a:r>
              <a:rPr lang="en-GB" sz="2400" dirty="0">
                <a:latin typeface="Century Gothic" pitchFamily="34" charset="0"/>
              </a:rPr>
              <a:t>what “looks right”</a:t>
            </a:r>
          </a:p>
          <a:p>
            <a:endParaRPr lang="en-GB" sz="2400" dirty="0">
              <a:latin typeface="Century Gothic" pitchFamily="34" charset="0"/>
            </a:endParaRPr>
          </a:p>
          <a:p>
            <a:r>
              <a:rPr lang="en-GB" sz="2400" dirty="0">
                <a:latin typeface="Century Gothic" pitchFamily="34" charset="0"/>
              </a:rPr>
              <a:t>Try out spellings using wipe clean whiteboards </a:t>
            </a:r>
          </a:p>
          <a:p>
            <a:endParaRPr lang="en-GB" sz="2400" b="1" dirty="0">
              <a:latin typeface="Century Gothic" pitchFamily="34" charset="0"/>
            </a:endParaRPr>
          </a:p>
          <a:p>
            <a:pPr marL="0" indent="0">
              <a:buNone/>
            </a:pPr>
            <a:r>
              <a:rPr lang="en-GB" sz="2400" b="1" dirty="0">
                <a:latin typeface="Century Gothic" pitchFamily="34" charset="0"/>
              </a:rPr>
              <a:t>     </a:t>
            </a:r>
            <a:r>
              <a:rPr lang="en-GB" sz="2400" b="1" dirty="0" smtClean="0">
                <a:latin typeface="Century Gothic" pitchFamily="34" charset="0"/>
              </a:rPr>
              <a:t>tray                   </a:t>
            </a:r>
            <a:r>
              <a:rPr lang="en-GB" sz="2400" b="1" dirty="0" err="1">
                <a:latin typeface="Century Gothic" pitchFamily="34" charset="0"/>
              </a:rPr>
              <a:t>trai</a:t>
            </a:r>
            <a:endParaRPr lang="en-GB" sz="2400" b="1" dirty="0">
              <a:latin typeface="Century Gothic" pitchFamily="34" charset="0"/>
            </a:endParaRPr>
          </a:p>
          <a:p>
            <a:pPr marL="0" indent="0">
              <a:buNone/>
            </a:pPr>
            <a:r>
              <a:rPr lang="en-GB" sz="2400" b="1" dirty="0">
                <a:latin typeface="Century Gothic" pitchFamily="34" charset="0"/>
              </a:rPr>
              <a:t>     rain                   </a:t>
            </a:r>
            <a:r>
              <a:rPr lang="en-GB" sz="2400" b="1" dirty="0" err="1">
                <a:latin typeface="Century Gothic" pitchFamily="34" charset="0"/>
              </a:rPr>
              <a:t>rayn</a:t>
            </a:r>
            <a:endParaRPr lang="en-GB" sz="2400" b="1" dirty="0">
              <a:latin typeface="Century Gothic" pitchFamily="34" charset="0"/>
            </a:endParaRPr>
          </a:p>
          <a:p>
            <a:pPr marL="0" indent="0">
              <a:buNone/>
            </a:pPr>
            <a:r>
              <a:rPr lang="en-GB" sz="2400" b="1" dirty="0">
                <a:latin typeface="Century Gothic" pitchFamily="34" charset="0"/>
              </a:rPr>
              <a:t>     boil                   </a:t>
            </a:r>
            <a:r>
              <a:rPr lang="en-GB" sz="2400" b="1" dirty="0" err="1">
                <a:latin typeface="Century Gothic" pitchFamily="34" charset="0"/>
              </a:rPr>
              <a:t>boyl</a:t>
            </a:r>
            <a:endParaRPr lang="en-GB" sz="2400" b="1" dirty="0">
              <a:latin typeface="Century Gothic" pitchFamily="34" charset="0"/>
            </a:endParaRPr>
          </a:p>
          <a:p>
            <a:pPr marL="0" indent="0">
              <a:buNone/>
            </a:pPr>
            <a:r>
              <a:rPr lang="en-GB" sz="2400" b="1" dirty="0">
                <a:latin typeface="Century Gothic" pitchFamily="34" charset="0"/>
              </a:rPr>
              <a:t>     boy                   </a:t>
            </a:r>
            <a:r>
              <a:rPr lang="en-GB" sz="2400" b="1" dirty="0" err="1">
                <a:latin typeface="Century Gothic" pitchFamily="34" charset="0"/>
              </a:rPr>
              <a:t>boi</a:t>
            </a:r>
            <a:endParaRPr lang="en-GB" sz="2400" b="1" dirty="0">
              <a:latin typeface="Century Gothic" pitchFamily="34" charset="0"/>
            </a:endParaRPr>
          </a:p>
          <a:p>
            <a:pPr marL="0" indent="0">
              <a:buNone/>
            </a:pPr>
            <a:r>
              <a:rPr lang="en-GB" sz="2400" b="1" dirty="0">
                <a:latin typeface="Century Gothic" pitchFamily="34" charset="0"/>
              </a:rPr>
              <a:t>     throat                </a:t>
            </a:r>
            <a:r>
              <a:rPr lang="en-GB" sz="2400" b="1" dirty="0" err="1">
                <a:latin typeface="Century Gothic" pitchFamily="34" charset="0"/>
              </a:rPr>
              <a:t>throwt</a:t>
            </a:r>
            <a:endParaRPr lang="en-GB" sz="2400" b="1" dirty="0">
              <a:latin typeface="Century Gothic" pitchFamily="34" charset="0"/>
            </a:endParaRPr>
          </a:p>
          <a:p>
            <a:pPr marL="0" indent="0">
              <a:buNone/>
            </a:pPr>
            <a:r>
              <a:rPr lang="en-GB" sz="2400" b="1" dirty="0">
                <a:latin typeface="Century Gothic" pitchFamily="34" charset="0"/>
              </a:rPr>
              <a:t>     snow                 </a:t>
            </a:r>
            <a:r>
              <a:rPr lang="en-GB" sz="2400" b="1" dirty="0" err="1">
                <a:latin typeface="Century Gothic" pitchFamily="34" charset="0"/>
              </a:rPr>
              <a:t>snoa</a:t>
            </a:r>
            <a:endParaRPr lang="en-GB" sz="2400" b="1" dirty="0">
              <a:latin typeface="Century Gothic" pitchFamily="34" charset="0"/>
            </a:endParaRPr>
          </a:p>
          <a:p>
            <a:pPr marL="0" indent="0" algn="ctr">
              <a:buNone/>
            </a:pPr>
            <a:endParaRPr lang="en-US" sz="1800" b="1" dirty="0" smtClean="0">
              <a:latin typeface="Century Gothic" panose="020B0502020202020204" pitchFamily="34" charset="0"/>
            </a:endParaRPr>
          </a:p>
          <a:p>
            <a:pPr marL="0" indent="0" algn="ctr">
              <a:buNone/>
            </a:pPr>
            <a:endParaRPr lang="en-US" sz="1800" b="1" dirty="0" smtClean="0">
              <a:latin typeface="Century Gothic" panose="020B0502020202020204" pitchFamily="34" charset="0"/>
            </a:endParaRPr>
          </a:p>
          <a:p>
            <a:pPr marL="0" indent="0">
              <a:buNone/>
            </a:pPr>
            <a:endParaRPr lang="en-US" dirty="0" smtClean="0">
              <a:latin typeface="Century Gothic" panose="020B0502020202020204" pitchFamily="34" charset="0"/>
            </a:endParaRPr>
          </a:p>
          <a:p>
            <a:pPr marL="0" indent="0">
              <a:buNone/>
            </a:pPr>
            <a:endParaRPr lang="en-GB" dirty="0"/>
          </a:p>
        </p:txBody>
      </p:sp>
    </p:spTree>
    <p:extLst>
      <p:ext uri="{BB962C8B-B14F-4D97-AF65-F5344CB8AC3E}">
        <p14:creationId xmlns:p14="http://schemas.microsoft.com/office/powerpoint/2010/main" val="279269392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title"/>
          </p:nvPr>
        </p:nvSpPr>
        <p:spPr>
          <a:xfrm>
            <a:off x="457200" y="274638"/>
            <a:ext cx="8229600" cy="706090"/>
          </a:xfrm>
        </p:spPr>
        <p:txBody>
          <a:bodyPr>
            <a:noAutofit/>
          </a:bodyPr>
          <a:lstStyle/>
          <a:p>
            <a:r>
              <a:rPr lang="en-GB" dirty="0" smtClean="0">
                <a:latin typeface="Century Gothic" panose="020B0502020202020204" pitchFamily="34" charset="0"/>
              </a:rPr>
              <a:t/>
            </a:r>
            <a:br>
              <a:rPr lang="en-GB" dirty="0" smtClean="0">
                <a:latin typeface="Century Gothic" panose="020B0502020202020204" pitchFamily="34" charset="0"/>
              </a:rPr>
            </a:br>
            <a:r>
              <a:rPr lang="en-GB" dirty="0" smtClean="0">
                <a:latin typeface="Century Gothic" panose="020B0502020202020204" pitchFamily="34" charset="0"/>
              </a:rPr>
              <a:t>Useful websites</a:t>
            </a:r>
            <a:br>
              <a:rPr lang="en-GB" dirty="0" smtClean="0">
                <a:latin typeface="Century Gothic" panose="020B0502020202020204" pitchFamily="34" charset="0"/>
              </a:rPr>
            </a:br>
            <a:endParaRPr lang="en-GB" dirty="0" smtClean="0">
              <a:latin typeface="Century Gothic" panose="020B0502020202020204" pitchFamily="34" charset="0"/>
            </a:endParaRPr>
          </a:p>
        </p:txBody>
      </p:sp>
      <p:sp>
        <p:nvSpPr>
          <p:cNvPr id="2" name="Content Placeholder 1"/>
          <p:cNvSpPr>
            <a:spLocks noGrp="1"/>
          </p:cNvSpPr>
          <p:nvPr>
            <p:ph idx="1"/>
          </p:nvPr>
        </p:nvSpPr>
        <p:spPr>
          <a:xfrm>
            <a:off x="457200" y="1196752"/>
            <a:ext cx="8229600" cy="4929411"/>
          </a:xfrm>
        </p:spPr>
        <p:txBody>
          <a:bodyPr>
            <a:normAutofit/>
          </a:bodyPr>
          <a:lstStyle/>
          <a:p>
            <a:r>
              <a:rPr lang="en-US" dirty="0" smtClean="0"/>
              <a:t>BBC </a:t>
            </a:r>
            <a:r>
              <a:rPr lang="en-GB" dirty="0" smtClean="0">
                <a:latin typeface="Century Gothic" panose="020B0502020202020204" pitchFamily="34" charset="0"/>
                <a:hlinkClick r:id="rId3"/>
              </a:rPr>
              <a:t>www.bbc.co.uk/schools/wordsandpictures</a:t>
            </a:r>
            <a:endParaRPr lang="en-US" dirty="0" smtClean="0"/>
          </a:p>
          <a:p>
            <a:r>
              <a:rPr lang="en-US" dirty="0" smtClean="0"/>
              <a:t>The School Run </a:t>
            </a:r>
            <a:r>
              <a:rPr lang="en-GB" dirty="0" smtClean="0">
                <a:latin typeface="Century Gothic" panose="020B0502020202020204" pitchFamily="34" charset="0"/>
                <a:hlinkClick r:id="rId4"/>
              </a:rPr>
              <a:t>www.theschoolrun.com/what-magic-e</a:t>
            </a:r>
            <a:endParaRPr lang="en-US" dirty="0" smtClean="0"/>
          </a:p>
          <a:p>
            <a:r>
              <a:rPr lang="en-US" dirty="0" smtClean="0"/>
              <a:t>Primary Tools </a:t>
            </a:r>
            <a:r>
              <a:rPr lang="en-GB" dirty="0">
                <a:latin typeface="Century Gothic" panose="020B0502020202020204" pitchFamily="34" charset="0"/>
                <a:hlinkClick r:id="rId5"/>
              </a:rPr>
              <a:t>http://primarytools.co.uk/pages/phonics.html</a:t>
            </a:r>
            <a:endParaRPr lang="en-GB" dirty="0">
              <a:latin typeface="Century Gothic" panose="020B0502020202020204" pitchFamily="34" charset="0"/>
            </a:endParaRPr>
          </a:p>
          <a:p>
            <a:r>
              <a:rPr lang="en-US" dirty="0" smtClean="0"/>
              <a:t>Phonics Play </a:t>
            </a:r>
            <a:r>
              <a:rPr lang="en-GB" dirty="0" smtClean="0">
                <a:latin typeface="Century Gothic" panose="020B0502020202020204" pitchFamily="34" charset="0"/>
                <a:hlinkClick r:id="rId6"/>
              </a:rPr>
              <a:t>www.phonicsplay.co.uk</a:t>
            </a:r>
            <a:r>
              <a:rPr lang="en-GB" dirty="0">
                <a:latin typeface="Century Gothic" panose="020B0502020202020204" pitchFamily="34" charset="0"/>
                <a:hlinkClick r:id="rId6"/>
              </a:rPr>
              <a:t>/</a:t>
            </a:r>
            <a:endParaRPr lang="en-GB" dirty="0">
              <a:latin typeface="Century Gothic" panose="020B0502020202020204" pitchFamily="34" charset="0"/>
            </a:endParaRPr>
          </a:p>
          <a:p>
            <a:r>
              <a:rPr lang="en-US" dirty="0"/>
              <a:t>Letters and </a:t>
            </a:r>
            <a:r>
              <a:rPr lang="en-US" dirty="0" smtClean="0"/>
              <a:t>Sounds </a:t>
            </a:r>
            <a:r>
              <a:rPr lang="en-GB" dirty="0" smtClean="0">
                <a:latin typeface="Century Gothic" panose="020B0502020202020204" pitchFamily="34" charset="0"/>
                <a:hlinkClick r:id="rId7"/>
              </a:rPr>
              <a:t>www.letters-and-sounds.com/phase-2-games.html</a:t>
            </a:r>
            <a:endParaRPr lang="en-GB" dirty="0">
              <a:latin typeface="Century Gothic" panose="020B0502020202020204" pitchFamily="34" charset="0"/>
            </a:endParaRPr>
          </a:p>
          <a:p>
            <a:r>
              <a:rPr lang="en-US" dirty="0" smtClean="0"/>
              <a:t>Family Learning </a:t>
            </a:r>
            <a:r>
              <a:rPr lang="en-GB" dirty="0" smtClean="0">
                <a:latin typeface="Century Gothic" panose="020B0502020202020204" pitchFamily="34" charset="0"/>
                <a:hlinkClick r:id="rId8"/>
              </a:rPr>
              <a:t>www.familylearning.org.uk/phonics_games.html</a:t>
            </a:r>
            <a:endParaRPr lang="en-GB" dirty="0" smtClean="0">
              <a:latin typeface="Century Gothic" panose="020B0502020202020204" pitchFamily="34" charset="0"/>
            </a:endParaRPr>
          </a:p>
          <a:p>
            <a:r>
              <a:rPr lang="en-GB">
                <a:latin typeface="Century Gothic" panose="020B0502020202020204" pitchFamily="34" charset="0"/>
              </a:rPr>
              <a:t>Phonics Bloom </a:t>
            </a:r>
            <a:r>
              <a:rPr lang="en-GB">
                <a:latin typeface="Century Gothic" panose="020B0502020202020204" pitchFamily="34" charset="0"/>
                <a:hlinkClick r:id="rId9"/>
              </a:rPr>
              <a:t>https://www.phonicsbloom.com</a:t>
            </a:r>
            <a:r>
              <a:rPr lang="en-GB" smtClean="0">
                <a:latin typeface="Century Gothic" panose="020B0502020202020204" pitchFamily="34" charset="0"/>
                <a:hlinkClick r:id="rId9"/>
              </a:rPr>
              <a:t>/</a:t>
            </a:r>
            <a:r>
              <a:rPr lang="en-GB" smtClean="0">
                <a:latin typeface="Century Gothic" panose="020B0502020202020204" pitchFamily="34" charset="0"/>
              </a:rPr>
              <a:t> </a:t>
            </a:r>
            <a:endParaRPr lang="en-US" dirty="0"/>
          </a:p>
          <a:p>
            <a:endParaRPr lang="en-US" dirty="0" smtClean="0"/>
          </a:p>
          <a:p>
            <a:endParaRPr lang="en-GB" dirty="0"/>
          </a:p>
        </p:txBody>
      </p:sp>
      <p:sp>
        <p:nvSpPr>
          <p:cNvPr id="3" name="Slide Number Placeholder 2"/>
          <p:cNvSpPr>
            <a:spLocks noGrp="1"/>
          </p:cNvSpPr>
          <p:nvPr>
            <p:ph type="sldNum" sz="quarter" idx="12"/>
          </p:nvPr>
        </p:nvSpPr>
        <p:spPr>
          <a:xfrm>
            <a:off x="7010400" y="6356350"/>
            <a:ext cx="2133600" cy="365125"/>
          </a:xfrm>
        </p:spPr>
        <p:txBody>
          <a:bodyPr/>
          <a:lstStyle/>
          <a:p>
            <a:pPr>
              <a:defRPr/>
            </a:pPr>
            <a:fld id="{0E8FD834-24B5-4C6A-8AD0-E7A2D4BEF6A6}" type="slidenum">
              <a:rPr lang="en-GB" smtClean="0"/>
              <a:pPr>
                <a:defRPr/>
              </a:pPr>
              <a:t>38</a:t>
            </a:fld>
            <a:endParaRPr lang="en-GB" dirty="0"/>
          </a:p>
        </p:txBody>
      </p:sp>
    </p:spTree>
    <p:extLst>
      <p:ext uri="{BB962C8B-B14F-4D97-AF65-F5344CB8AC3E}">
        <p14:creationId xmlns:p14="http://schemas.microsoft.com/office/powerpoint/2010/main" val="313748096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3012</TotalTime>
  <Words>2500</Words>
  <Application>Microsoft Office PowerPoint</Application>
  <PresentationFormat>On-screen Show (4:3)</PresentationFormat>
  <Paragraphs>364</Paragraphs>
  <Slides>38</Slides>
  <Notes>31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Arial</vt:lpstr>
      <vt:lpstr>Calibri</vt:lpstr>
      <vt:lpstr>Calibri Light</vt:lpstr>
      <vt:lpstr>Century Gothic</vt:lpstr>
      <vt:lpstr>Comic Sans MS</vt:lpstr>
      <vt:lpstr>Times New Roman</vt:lpstr>
      <vt:lpstr>Wingdings</vt:lpstr>
      <vt:lpstr>Office Theme</vt:lpstr>
      <vt:lpstr> Phonics:  a workshop for parents and carers </vt:lpstr>
      <vt:lpstr>Aims of this session</vt:lpstr>
      <vt:lpstr>    What is phonics and how can I help my child at home?</vt:lpstr>
      <vt:lpstr>PowerPoint Presentation</vt:lpstr>
      <vt:lpstr>PowerPoint Presentation</vt:lpstr>
      <vt:lpstr>PowerPoint Presentation</vt:lpstr>
      <vt:lpstr>PowerPoint Presentation</vt:lpstr>
      <vt:lpstr>PowerPoint Presentation</vt:lpstr>
      <vt:lpstr>PowerPoint Presentation</vt:lpstr>
      <vt:lpstr>Think about how  you are doing this...</vt:lpstr>
      <vt:lpstr> Glossary </vt:lpstr>
      <vt:lpstr>PowerPoint Presentation</vt:lpstr>
      <vt:lpstr>Blending</vt:lpstr>
      <vt:lpstr>PowerPoint Presentation</vt:lpstr>
      <vt:lpstr>Segmenting</vt:lpstr>
      <vt:lpstr>Articulation</vt:lpstr>
      <vt:lpstr>Phase 2</vt:lpstr>
      <vt:lpstr>Phonics words </vt:lpstr>
      <vt:lpstr> Phoneme frames game </vt:lpstr>
      <vt:lpstr>Answers </vt:lpstr>
      <vt:lpstr>Tricky Words</vt:lpstr>
      <vt:lpstr>Phase 3</vt:lpstr>
      <vt:lpstr>PowerPoint Presentation</vt:lpstr>
      <vt:lpstr>Answers </vt:lpstr>
      <vt:lpstr>Phase 4: Introducing consonant clusters: reading and  spelling words with four or more phonemes</vt:lpstr>
      <vt:lpstr> </vt:lpstr>
      <vt:lpstr>Learning all the variations!</vt:lpstr>
      <vt:lpstr>PowerPoint Presentation</vt:lpstr>
      <vt:lpstr>                                            A Real Treat</vt:lpstr>
      <vt:lpstr>A Real Treat</vt:lpstr>
      <vt:lpstr>Teaching the Split Digraph</vt:lpstr>
      <vt:lpstr>Phase 6</vt:lpstr>
      <vt:lpstr>The phonics screening check at the end of  Year 1</vt:lpstr>
      <vt:lpstr>What are ‘non-words’? </vt:lpstr>
      <vt:lpstr>https://www.youtube.com/watch?v=IPJ_ZEBh1Bk </vt:lpstr>
      <vt:lpstr>PowerPoint Presentation</vt:lpstr>
      <vt:lpstr>PowerPoint Presentation</vt:lpstr>
      <vt:lpstr> Useful websites </vt:lpstr>
    </vt:vector>
  </TitlesOfParts>
  <Company>Herts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workshop</dc:title>
  <dc:creator>Ann Scorer</dc:creator>
  <cp:lastModifiedBy>7004, head</cp:lastModifiedBy>
  <cp:revision>221</cp:revision>
  <cp:lastPrinted>2016-03-08T10:12:43Z</cp:lastPrinted>
  <dcterms:created xsi:type="dcterms:W3CDTF">2007-10-08T19:26:14Z</dcterms:created>
  <dcterms:modified xsi:type="dcterms:W3CDTF">2023-03-28T10:49:27Z</dcterms:modified>
</cp:coreProperties>
</file>